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71" r:id="rId7"/>
    <p:sldId id="262" r:id="rId8"/>
    <p:sldId id="261" r:id="rId9"/>
    <p:sldId id="263" r:id="rId10"/>
    <p:sldId id="264" r:id="rId11"/>
    <p:sldId id="265" r:id="rId12"/>
    <p:sldId id="275" r:id="rId13"/>
    <p:sldId id="276" r:id="rId14"/>
    <p:sldId id="277" r:id="rId15"/>
    <p:sldId id="278" r:id="rId16"/>
    <p:sldId id="279" r:id="rId17"/>
    <p:sldId id="272" r:id="rId18"/>
    <p:sldId id="281" r:id="rId19"/>
    <p:sldId id="282" r:id="rId20"/>
    <p:sldId id="289" r:id="rId21"/>
    <p:sldId id="283" r:id="rId22"/>
    <p:sldId id="284" r:id="rId23"/>
    <p:sldId id="285" r:id="rId24"/>
    <p:sldId id="290" r:id="rId25"/>
    <p:sldId id="286" r:id="rId26"/>
    <p:sldId id="287" r:id="rId27"/>
    <p:sldId id="288" r:id="rId28"/>
    <p:sldId id="291" r:id="rId29"/>
    <p:sldId id="292" r:id="rId30"/>
    <p:sldId id="293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270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F1A6-8EA3-43B3-A110-8873238A46D5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6080-6B95-412B-A271-2A943ACB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8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F1A6-8EA3-43B3-A110-8873238A46D5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6080-6B95-412B-A271-2A943ACB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5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F1A6-8EA3-43B3-A110-8873238A46D5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6080-6B95-412B-A271-2A943ACB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8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F1A6-8EA3-43B3-A110-8873238A46D5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6080-6B95-412B-A271-2A943ACB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36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F1A6-8EA3-43B3-A110-8873238A46D5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6080-6B95-412B-A271-2A943ACB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45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F1A6-8EA3-43B3-A110-8873238A46D5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6080-6B95-412B-A271-2A943ACB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3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F1A6-8EA3-43B3-A110-8873238A46D5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6080-6B95-412B-A271-2A943ACB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3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F1A6-8EA3-43B3-A110-8873238A46D5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6080-6B95-412B-A271-2A943ACB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9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F1A6-8EA3-43B3-A110-8873238A46D5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6080-6B95-412B-A271-2A943ACB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8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F1A6-8EA3-43B3-A110-8873238A46D5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6080-6B95-412B-A271-2A943ACB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0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F1A6-8EA3-43B3-A110-8873238A46D5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6080-6B95-412B-A271-2A943ACB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1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AAF1A6-8EA3-43B3-A110-8873238A46D5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7D0A6080-6B95-412B-A271-2A943ACB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5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3669874"/>
            <a:ext cx="7315200" cy="142372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A </a:t>
            </a:r>
            <a:r>
              <a:rPr lang="en-GB" sz="4000" dirty="0"/>
              <a:t>novel circular economy for sustainable RE-based magnets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70318" y="6104685"/>
            <a:ext cx="2921682" cy="753315"/>
          </a:xfrm>
        </p:spPr>
        <p:txBody>
          <a:bodyPr>
            <a:norm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associated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partner</a:t>
            </a:r>
            <a:r>
              <a:rPr lang="sl-SI" sz="1400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7273" y="591823"/>
            <a:ext cx="9324304" cy="3078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074" y="1248093"/>
            <a:ext cx="4113116" cy="981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90" y="240620"/>
            <a:ext cx="2375825" cy="30967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636" y="1168765"/>
            <a:ext cx="1636153" cy="5453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2636" y="2006841"/>
            <a:ext cx="1636582" cy="446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4034" y="2746117"/>
            <a:ext cx="913355" cy="9237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2369" y="3962566"/>
            <a:ext cx="1177479" cy="7391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67522" y="4994405"/>
            <a:ext cx="1346378" cy="5937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0318" y="6403935"/>
            <a:ext cx="1327995" cy="3616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39748" y="6403935"/>
            <a:ext cx="1400200" cy="36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5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55" y="1265506"/>
            <a:ext cx="1141945" cy="14884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2919" y="2266682"/>
            <a:ext cx="2947482" cy="3458338"/>
          </a:xfrm>
        </p:spPr>
        <p:txBody>
          <a:bodyPr>
            <a:normAutofit/>
          </a:bodyPr>
          <a:lstStyle/>
          <a:p>
            <a:pPr algn="ctr"/>
            <a:r>
              <a:rPr lang="sl-SI" dirty="0" err="1" smtClean="0"/>
              <a:t>Methodology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69268" y="768927"/>
            <a:ext cx="7487996" cy="5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 smtClean="0"/>
              <a:t>WP1: </a:t>
            </a:r>
            <a:r>
              <a:rPr lang="en-GB" dirty="0"/>
              <a:t>Project Management (JSI, all partners)</a:t>
            </a:r>
            <a:r>
              <a:rPr lang="sl-SI" dirty="0" smtClean="0"/>
              <a:t> 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869268" y="1562304"/>
            <a:ext cx="7487996" cy="5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/>
              <a:t>WP2: </a:t>
            </a:r>
            <a:r>
              <a:rPr lang="sl-SI" dirty="0" err="1"/>
              <a:t>Classification</a:t>
            </a:r>
            <a:r>
              <a:rPr lang="sl-SI" dirty="0"/>
              <a:t> </a:t>
            </a:r>
            <a:r>
              <a:rPr lang="sl-SI" dirty="0" err="1"/>
              <a:t>system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EOL </a:t>
            </a:r>
            <a:r>
              <a:rPr lang="sl-SI" dirty="0" err="1"/>
              <a:t>magnets</a:t>
            </a:r>
            <a:r>
              <a:rPr lang="sl-SI" dirty="0"/>
              <a:t> (HSPF, JSI, MGI, UOB, RKL)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3869268" y="2355681"/>
            <a:ext cx="7487996" cy="5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/>
              <a:t>WP3: </a:t>
            </a:r>
            <a:r>
              <a:rPr lang="sl-SI" dirty="0"/>
              <a:t>Eco-</a:t>
            </a:r>
            <a:r>
              <a:rPr lang="sl-SI" dirty="0" err="1"/>
              <a:t>labelling</a:t>
            </a:r>
            <a:r>
              <a:rPr lang="sl-SI" dirty="0"/>
              <a:t> </a:t>
            </a:r>
            <a:r>
              <a:rPr lang="sl-SI" dirty="0" err="1"/>
              <a:t>system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hard</a:t>
            </a:r>
            <a:r>
              <a:rPr lang="sl-SI" dirty="0"/>
              <a:t> </a:t>
            </a:r>
            <a:r>
              <a:rPr lang="sl-SI" dirty="0" err="1"/>
              <a:t>magnets</a:t>
            </a:r>
            <a:r>
              <a:rPr lang="sl-SI" dirty="0"/>
              <a:t> (HSPF, OBE, RKL, UOB)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3869268" y="3149058"/>
            <a:ext cx="7487996" cy="5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/>
              <a:t>WP4</a:t>
            </a:r>
            <a:r>
              <a:rPr lang="sl-SI" dirty="0"/>
              <a:t>: </a:t>
            </a:r>
            <a:r>
              <a:rPr lang="sl-SI" dirty="0" err="1"/>
              <a:t>Coating</a:t>
            </a:r>
            <a:r>
              <a:rPr lang="sl-SI" dirty="0"/>
              <a:t> </a:t>
            </a:r>
            <a:r>
              <a:rPr lang="sl-SI" dirty="0" err="1"/>
              <a:t>removal</a:t>
            </a:r>
            <a:r>
              <a:rPr lang="sl-SI" dirty="0"/>
              <a:t> </a:t>
            </a:r>
            <a:r>
              <a:rPr lang="sl-SI" dirty="0" err="1"/>
              <a:t>from</a:t>
            </a:r>
            <a:r>
              <a:rPr lang="sl-SI" dirty="0"/>
              <a:t> EOL NdFeB </a:t>
            </a:r>
            <a:r>
              <a:rPr lang="sl-SI" dirty="0" err="1"/>
              <a:t>magnets</a:t>
            </a:r>
            <a:r>
              <a:rPr lang="sl-SI" dirty="0"/>
              <a:t> (JSI, HSPF, </a:t>
            </a:r>
            <a:r>
              <a:rPr lang="sl-SI" dirty="0" smtClean="0"/>
              <a:t>MGI</a:t>
            </a:r>
            <a:r>
              <a:rPr lang="en-GB" dirty="0" smtClean="0"/>
              <a:t>)</a:t>
            </a:r>
            <a:r>
              <a:rPr lang="sl-SI" dirty="0" smtClean="0"/>
              <a:t> 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3869268" y="3942435"/>
            <a:ext cx="7487996" cy="5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/>
              <a:t>WP5: </a:t>
            </a:r>
            <a:r>
              <a:rPr lang="sl-SI" dirty="0" err="1"/>
              <a:t>Upgrading</a:t>
            </a:r>
            <a:r>
              <a:rPr lang="sl-SI" dirty="0"/>
              <a:t> EOL NdFeB </a:t>
            </a:r>
            <a:r>
              <a:rPr lang="sl-SI" dirty="0" err="1"/>
              <a:t>magnets</a:t>
            </a:r>
            <a:r>
              <a:rPr lang="sl-SI" dirty="0"/>
              <a:t> (MGI, OBE, JSI, </a:t>
            </a:r>
            <a:r>
              <a:rPr lang="sl-SI" dirty="0" smtClean="0"/>
              <a:t>HSPF</a:t>
            </a:r>
            <a:r>
              <a:rPr lang="en-GB" dirty="0" smtClean="0"/>
              <a:t>)</a:t>
            </a:r>
            <a:r>
              <a:rPr lang="sl-SI" dirty="0" smtClean="0"/>
              <a:t> 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3869268" y="4735812"/>
            <a:ext cx="7487996" cy="5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WP6: </a:t>
            </a:r>
            <a:r>
              <a:rPr lang="en-GB" dirty="0"/>
              <a:t>Circular economy impacts evaluation (IVL, all partners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3869268" y="5529186"/>
            <a:ext cx="7487996" cy="5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/>
              <a:t>WP7: </a:t>
            </a:r>
            <a:r>
              <a:rPr lang="sl-SI" dirty="0" err="1"/>
              <a:t>Dissemination</a:t>
            </a:r>
            <a:r>
              <a:rPr lang="sl-SI" dirty="0"/>
              <a:t> &amp; </a:t>
            </a:r>
            <a:r>
              <a:rPr lang="sl-SI" dirty="0" err="1"/>
              <a:t>Exploitation</a:t>
            </a:r>
            <a:r>
              <a:rPr lang="sl-SI" dirty="0"/>
              <a:t> (JSI, </a:t>
            </a:r>
            <a:r>
              <a:rPr lang="sl-SI" dirty="0" err="1"/>
              <a:t>all</a:t>
            </a:r>
            <a:r>
              <a:rPr lang="sl-SI" dirty="0"/>
              <a:t> </a:t>
            </a:r>
            <a:r>
              <a:rPr lang="sl-SI" dirty="0" err="1"/>
              <a:t>partners</a:t>
            </a:r>
            <a:r>
              <a:rPr lang="sl-SI" dirty="0"/>
              <a:t>)</a:t>
            </a:r>
            <a:endParaRPr lang="en-GB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4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55" y="1265506"/>
            <a:ext cx="1141945" cy="14884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2919" y="2266682"/>
            <a:ext cx="2947482" cy="3458338"/>
          </a:xfrm>
        </p:spPr>
        <p:txBody>
          <a:bodyPr>
            <a:normAutofit/>
          </a:bodyPr>
          <a:lstStyle/>
          <a:p>
            <a:pPr algn="ctr"/>
            <a:r>
              <a:rPr lang="sl-SI" sz="4400" dirty="0" smtClean="0"/>
              <a:t>WP1</a:t>
            </a:r>
            <a:br>
              <a:rPr lang="sl-SI" sz="4400" dirty="0" smtClean="0"/>
            </a:br>
            <a:r>
              <a:rPr lang="sl-SI" sz="4400" b="1" dirty="0" smtClean="0"/>
              <a:t>JSI</a:t>
            </a:r>
            <a:endParaRPr lang="en-US" sz="4400" b="1" dirty="0"/>
          </a:p>
        </p:txBody>
      </p:sp>
      <p:sp>
        <p:nvSpPr>
          <p:cNvPr id="19" name="Rectangle 18"/>
          <p:cNvSpPr/>
          <p:nvPr/>
        </p:nvSpPr>
        <p:spPr>
          <a:xfrm>
            <a:off x="3857838" y="773634"/>
            <a:ext cx="7487996" cy="5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 smtClean="0"/>
              <a:t>WP1: </a:t>
            </a:r>
            <a:r>
              <a:rPr lang="en-GB" b="1" dirty="0" smtClean="0"/>
              <a:t>Project </a:t>
            </a:r>
            <a:r>
              <a:rPr lang="en-GB" b="1" dirty="0"/>
              <a:t>Management (JSI, all partners).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857838" y="2578548"/>
            <a:ext cx="4334650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T1.1</a:t>
            </a:r>
            <a:r>
              <a:rPr lang="sl-SI" dirty="0" smtClean="0"/>
              <a:t> </a:t>
            </a:r>
            <a:r>
              <a:rPr lang="en-GB" dirty="0" smtClean="0"/>
              <a:t>Scientific </a:t>
            </a:r>
            <a:r>
              <a:rPr lang="en-GB" dirty="0"/>
              <a:t>coordination of the </a:t>
            </a:r>
            <a:r>
              <a:rPr lang="en-GB" dirty="0" smtClean="0"/>
              <a:t>project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99" y="4798296"/>
            <a:ext cx="1487856" cy="9866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7838" y="1510678"/>
            <a:ext cx="7487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</a:t>
            </a:r>
            <a:r>
              <a:rPr lang="en-GB" dirty="0" smtClean="0"/>
              <a:t>o </a:t>
            </a:r>
            <a:r>
              <a:rPr lang="en-GB" dirty="0"/>
              <a:t>ensure an efficient and pro-active coordination </a:t>
            </a:r>
            <a:r>
              <a:rPr lang="en-GB" dirty="0" smtClean="0"/>
              <a:t>of</a:t>
            </a:r>
            <a:r>
              <a:rPr lang="sl-SI" dirty="0" smtClean="0"/>
              <a:t> </a:t>
            </a:r>
            <a:r>
              <a:rPr lang="en-GB" dirty="0" smtClean="0"/>
              <a:t>the </a:t>
            </a:r>
            <a:r>
              <a:rPr lang="en-GB" dirty="0"/>
              <a:t>project through an effective administration, organisation and monitoring of the </a:t>
            </a:r>
            <a:r>
              <a:rPr lang="en-GB" dirty="0" smtClean="0"/>
              <a:t>technical,</a:t>
            </a:r>
            <a:r>
              <a:rPr lang="sl-SI" dirty="0" smtClean="0"/>
              <a:t> </a:t>
            </a:r>
            <a:r>
              <a:rPr lang="en-GB" dirty="0" smtClean="0"/>
              <a:t>administrative </a:t>
            </a:r>
            <a:r>
              <a:rPr lang="en-GB" dirty="0"/>
              <a:t>and financial components of the project.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796856" y="3300125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Monitoring of project's progress and activities performed by the consortium with respect to </a:t>
            </a:r>
            <a:r>
              <a:rPr lang="en-GB" dirty="0" smtClean="0"/>
              <a:t>the</a:t>
            </a:r>
            <a:r>
              <a:rPr lang="sl-SI" dirty="0" smtClean="0"/>
              <a:t> </a:t>
            </a:r>
            <a:r>
              <a:rPr lang="en-GB" dirty="0" smtClean="0"/>
              <a:t>work </a:t>
            </a:r>
            <a:r>
              <a:rPr lang="en-GB" dirty="0"/>
              <a:t>plan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796857" y="4021703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Ensuring the appropriate and timely completion of projects' tasks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796856" y="4743281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Monitoring of project's progress and activities performed by the consortium with respect to </a:t>
            </a:r>
            <a:r>
              <a:rPr lang="en-GB" dirty="0" smtClean="0"/>
              <a:t>the</a:t>
            </a:r>
            <a:r>
              <a:rPr lang="sl-SI" dirty="0" smtClean="0"/>
              <a:t> </a:t>
            </a:r>
            <a:r>
              <a:rPr lang="en-GB" dirty="0" smtClean="0"/>
              <a:t>work </a:t>
            </a:r>
            <a:r>
              <a:rPr lang="en-GB" dirty="0"/>
              <a:t>plan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796855" y="5464859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Preparation and submission of reports and deliverables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8327405" y="2578547"/>
            <a:ext cx="1026457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M1-36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7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55" y="1265506"/>
            <a:ext cx="1141945" cy="14884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2919" y="2266682"/>
            <a:ext cx="2947482" cy="3458338"/>
          </a:xfrm>
        </p:spPr>
        <p:txBody>
          <a:bodyPr>
            <a:normAutofit/>
          </a:bodyPr>
          <a:lstStyle/>
          <a:p>
            <a:pPr algn="ctr"/>
            <a:r>
              <a:rPr lang="sl-SI" sz="4400" dirty="0" smtClean="0"/>
              <a:t>WP1</a:t>
            </a:r>
            <a:br>
              <a:rPr lang="sl-SI" sz="4400" dirty="0" smtClean="0"/>
            </a:br>
            <a:r>
              <a:rPr lang="sl-SI" sz="4400" b="1" dirty="0" smtClean="0"/>
              <a:t>JSI</a:t>
            </a:r>
            <a:endParaRPr lang="en-US" sz="4400" b="1" dirty="0"/>
          </a:p>
        </p:txBody>
      </p:sp>
      <p:sp>
        <p:nvSpPr>
          <p:cNvPr id="19" name="Rectangle 18"/>
          <p:cNvSpPr/>
          <p:nvPr/>
        </p:nvSpPr>
        <p:spPr>
          <a:xfrm>
            <a:off x="3857838" y="773634"/>
            <a:ext cx="7487996" cy="5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 smtClean="0"/>
              <a:t>WP1: </a:t>
            </a:r>
            <a:r>
              <a:rPr lang="en-GB" b="1" dirty="0" smtClean="0"/>
              <a:t>Project </a:t>
            </a:r>
            <a:r>
              <a:rPr lang="en-GB" b="1" dirty="0"/>
              <a:t>Management (JSI, all partners).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857838" y="1709120"/>
            <a:ext cx="4896418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T1.2</a:t>
            </a:r>
            <a:r>
              <a:rPr lang="sl-SI" dirty="0" smtClean="0"/>
              <a:t> </a:t>
            </a:r>
            <a:r>
              <a:rPr lang="en-GB" dirty="0"/>
              <a:t>Administrative management of the </a:t>
            </a:r>
            <a:r>
              <a:rPr lang="en-GB" dirty="0" smtClean="0"/>
              <a:t>project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99" y="4798296"/>
            <a:ext cx="1487856" cy="9866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796856" y="2430697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General project administration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96857" y="3152275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Preparing and post-processing of EC reviews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796856" y="3873853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Preparing, executing and post-processing of major project meetings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796855" y="4595431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Drafting and maintaining the dissemination and exploitation plan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96854" y="5317008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Preparation and submission of the mandatory management reports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898464" y="1709119"/>
            <a:ext cx="1026457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M1-36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05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55" y="1265506"/>
            <a:ext cx="1141945" cy="14884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2919" y="2266682"/>
            <a:ext cx="2947482" cy="3458338"/>
          </a:xfrm>
        </p:spPr>
        <p:txBody>
          <a:bodyPr>
            <a:normAutofit/>
          </a:bodyPr>
          <a:lstStyle/>
          <a:p>
            <a:pPr algn="ctr"/>
            <a:r>
              <a:rPr lang="sl-SI" sz="4400" dirty="0" smtClean="0"/>
              <a:t>WP1</a:t>
            </a:r>
            <a:br>
              <a:rPr lang="sl-SI" sz="4400" dirty="0" smtClean="0"/>
            </a:br>
            <a:r>
              <a:rPr lang="sl-SI" sz="4400" b="1" dirty="0" smtClean="0"/>
              <a:t>JSI</a:t>
            </a:r>
            <a:endParaRPr lang="en-US" sz="4400" b="1" dirty="0"/>
          </a:p>
        </p:txBody>
      </p:sp>
      <p:sp>
        <p:nvSpPr>
          <p:cNvPr id="19" name="Rectangle 18"/>
          <p:cNvSpPr/>
          <p:nvPr/>
        </p:nvSpPr>
        <p:spPr>
          <a:xfrm>
            <a:off x="3857838" y="773634"/>
            <a:ext cx="7487996" cy="5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 smtClean="0"/>
              <a:t>WP1: </a:t>
            </a:r>
            <a:r>
              <a:rPr lang="en-GB" b="1" dirty="0" smtClean="0"/>
              <a:t>Project </a:t>
            </a:r>
            <a:r>
              <a:rPr lang="en-GB" b="1" dirty="0"/>
              <a:t>Management (JSI, all partners).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857838" y="1709120"/>
            <a:ext cx="4221860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T1.3</a:t>
            </a:r>
            <a:r>
              <a:rPr lang="sl-SI" dirty="0" smtClean="0"/>
              <a:t> </a:t>
            </a:r>
            <a:r>
              <a:rPr lang="en-GB" dirty="0"/>
              <a:t>Financial &amp; accounting management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99" y="4798296"/>
            <a:ext cx="1487856" cy="9866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796856" y="2430697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Preparation of the financial and budgetary reports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796857" y="3152275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Controlling of the overall budget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796856" y="3873853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To administer the Community financial contribution regarding its allocation </a:t>
            </a:r>
            <a:r>
              <a:rPr lang="en-GB" dirty="0" smtClean="0"/>
              <a:t>between</a:t>
            </a:r>
            <a:r>
              <a:rPr lang="sl-SI" dirty="0" smtClean="0"/>
              <a:t> </a:t>
            </a:r>
            <a:r>
              <a:rPr lang="en-US" dirty="0" smtClean="0"/>
              <a:t>beneficiaries </a:t>
            </a:r>
            <a:r>
              <a:rPr lang="en-US" dirty="0"/>
              <a:t>and activities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796855" y="4595431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To keep the records and financial </a:t>
            </a:r>
            <a:r>
              <a:rPr lang="en-GB" dirty="0" smtClean="0"/>
              <a:t>accounts</a:t>
            </a:r>
            <a:r>
              <a:rPr lang="sl-SI" dirty="0" smtClean="0"/>
              <a:t> (</a:t>
            </a:r>
            <a:r>
              <a:rPr lang="en-GB" dirty="0"/>
              <a:t>web-based professional project management </a:t>
            </a:r>
            <a:r>
              <a:rPr lang="en-GB" dirty="0" smtClean="0"/>
              <a:t>tool</a:t>
            </a:r>
            <a:r>
              <a:rPr lang="sl-SI" dirty="0" smtClean="0"/>
              <a:t>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96854" y="5317008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To inform the Commission of the distribution of the Community financial contribution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223906" y="1709119"/>
            <a:ext cx="1026457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M1-36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55" y="1265506"/>
            <a:ext cx="1141945" cy="14884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2919" y="2266682"/>
            <a:ext cx="2947482" cy="3458338"/>
          </a:xfrm>
        </p:spPr>
        <p:txBody>
          <a:bodyPr>
            <a:normAutofit/>
          </a:bodyPr>
          <a:lstStyle/>
          <a:p>
            <a:pPr algn="ctr"/>
            <a:r>
              <a:rPr lang="sl-SI" sz="4400" dirty="0" smtClean="0"/>
              <a:t>WP1</a:t>
            </a:r>
            <a:br>
              <a:rPr lang="sl-SI" sz="4400" dirty="0" smtClean="0"/>
            </a:br>
            <a:r>
              <a:rPr lang="sl-SI" sz="4400" b="1" dirty="0" smtClean="0"/>
              <a:t>JSI</a:t>
            </a:r>
            <a:endParaRPr lang="en-US" sz="4400" b="1" dirty="0"/>
          </a:p>
        </p:txBody>
      </p:sp>
      <p:sp>
        <p:nvSpPr>
          <p:cNvPr id="19" name="Rectangle 18"/>
          <p:cNvSpPr/>
          <p:nvPr/>
        </p:nvSpPr>
        <p:spPr>
          <a:xfrm>
            <a:off x="3857838" y="773634"/>
            <a:ext cx="7487996" cy="5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 smtClean="0"/>
              <a:t>WP1: </a:t>
            </a:r>
            <a:r>
              <a:rPr lang="en-GB" b="1" dirty="0" smtClean="0"/>
              <a:t>Project </a:t>
            </a:r>
            <a:r>
              <a:rPr lang="en-GB" b="1" dirty="0"/>
              <a:t>Management (JSI, all partners).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857838" y="1709120"/>
            <a:ext cx="4956378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T1.4</a:t>
            </a:r>
            <a:r>
              <a:rPr lang="sl-SI" dirty="0" smtClean="0"/>
              <a:t> </a:t>
            </a:r>
            <a:r>
              <a:rPr lang="en-GB" dirty="0"/>
              <a:t>Communication &amp; Knowledge management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99" y="4798296"/>
            <a:ext cx="1487856" cy="9866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796856" y="2430697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Set-up of common rules and procedures for the communication of information and </a:t>
            </a:r>
            <a:r>
              <a:rPr lang="en-GB" dirty="0" smtClean="0"/>
              <a:t>results</a:t>
            </a:r>
            <a:r>
              <a:rPr lang="sl-SI" dirty="0" smtClean="0"/>
              <a:t> </a:t>
            </a:r>
            <a:r>
              <a:rPr lang="en-GB" dirty="0" smtClean="0"/>
              <a:t>within </a:t>
            </a:r>
            <a:r>
              <a:rPr lang="en-GB" dirty="0"/>
              <a:t>the project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796857" y="3152275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Handling of the project correspondence and the day-to-day requests from partners </a:t>
            </a:r>
            <a:r>
              <a:rPr lang="en-GB" dirty="0" smtClean="0"/>
              <a:t>and</a:t>
            </a:r>
            <a:r>
              <a:rPr lang="sl-SI" dirty="0" smtClean="0"/>
              <a:t> </a:t>
            </a:r>
            <a:r>
              <a:rPr lang="en-US" dirty="0" smtClean="0"/>
              <a:t>external </a:t>
            </a:r>
            <a:r>
              <a:rPr lang="en-US" dirty="0"/>
              <a:t>bodies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96856" y="3873853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Set-up and maintenance of a project intranet and a data repository for the consortium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958424" y="1709119"/>
            <a:ext cx="1026457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M1-36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89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55" y="1265506"/>
            <a:ext cx="1141945" cy="14884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2919" y="2266682"/>
            <a:ext cx="2947482" cy="3458338"/>
          </a:xfrm>
        </p:spPr>
        <p:txBody>
          <a:bodyPr>
            <a:normAutofit/>
          </a:bodyPr>
          <a:lstStyle/>
          <a:p>
            <a:pPr algn="ctr"/>
            <a:r>
              <a:rPr lang="sl-SI" sz="4400" dirty="0" smtClean="0"/>
              <a:t>WP1</a:t>
            </a:r>
            <a:br>
              <a:rPr lang="sl-SI" sz="4400" dirty="0" smtClean="0"/>
            </a:br>
            <a:r>
              <a:rPr lang="sl-SI" sz="4400" b="1" dirty="0" smtClean="0"/>
              <a:t>JSI</a:t>
            </a:r>
            <a:endParaRPr lang="en-US" sz="4400" b="1" dirty="0"/>
          </a:p>
        </p:txBody>
      </p:sp>
      <p:sp>
        <p:nvSpPr>
          <p:cNvPr id="19" name="Rectangle 18"/>
          <p:cNvSpPr/>
          <p:nvPr/>
        </p:nvSpPr>
        <p:spPr>
          <a:xfrm>
            <a:off x="3857838" y="773634"/>
            <a:ext cx="7487996" cy="5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 smtClean="0"/>
              <a:t>WP1: </a:t>
            </a:r>
            <a:r>
              <a:rPr lang="en-GB" b="1" dirty="0" smtClean="0"/>
              <a:t>Project </a:t>
            </a:r>
            <a:r>
              <a:rPr lang="en-GB" b="1" dirty="0"/>
              <a:t>Management (JSI, all partners).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857838" y="1709120"/>
            <a:ext cx="1718503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err="1" smtClean="0"/>
              <a:t>Deliverables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99" y="4798296"/>
            <a:ext cx="1487856" cy="9866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96857" y="2430697"/>
            <a:ext cx="5415594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1.1 </a:t>
            </a:r>
            <a:r>
              <a:rPr lang="en-GB" dirty="0" smtClean="0"/>
              <a:t>Set </a:t>
            </a:r>
            <a:r>
              <a:rPr lang="en-GB" dirty="0"/>
              <a:t>up of intranet and data repository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365229" y="2430697"/>
            <a:ext cx="980605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796857" y="2902513"/>
            <a:ext cx="5415594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1.2 </a:t>
            </a:r>
            <a:r>
              <a:rPr lang="en-GB" dirty="0"/>
              <a:t>Set up of project management tool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365229" y="2902513"/>
            <a:ext cx="980605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2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796857" y="3374329"/>
            <a:ext cx="5415594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1.3 </a:t>
            </a:r>
            <a:r>
              <a:rPr lang="en-US" dirty="0" smtClean="0"/>
              <a:t>6-months </a:t>
            </a:r>
            <a:r>
              <a:rPr lang="en-US" dirty="0"/>
              <a:t>interim progress report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365229" y="3374329"/>
            <a:ext cx="980605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7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796857" y="3846145"/>
            <a:ext cx="5415594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1.4 </a:t>
            </a:r>
            <a:r>
              <a:rPr lang="en-GB" dirty="0"/>
              <a:t>12-months progress report for the JCS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0365229" y="3846145"/>
            <a:ext cx="980605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13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796856" y="4317961"/>
            <a:ext cx="5415594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1.5 </a:t>
            </a:r>
            <a:r>
              <a:rPr lang="en-US" dirty="0"/>
              <a:t>Mid-term report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0365228" y="4317961"/>
            <a:ext cx="980605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19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796856" y="4789777"/>
            <a:ext cx="5415594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1.6 </a:t>
            </a:r>
            <a:r>
              <a:rPr lang="en-GB" dirty="0"/>
              <a:t>24-months progress report for the JCS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0365228" y="4789777"/>
            <a:ext cx="980605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25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796856" y="5261593"/>
            <a:ext cx="5415594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1.7 </a:t>
            </a:r>
            <a:r>
              <a:rPr lang="en-US" dirty="0"/>
              <a:t>30-months interim progress report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365228" y="5261593"/>
            <a:ext cx="980605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31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796856" y="5733406"/>
            <a:ext cx="5415594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1.8 </a:t>
            </a:r>
            <a:r>
              <a:rPr lang="en-US" dirty="0"/>
              <a:t>Final report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365228" y="5733406"/>
            <a:ext cx="980605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53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55" y="1265506"/>
            <a:ext cx="1141945" cy="14884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2919" y="2266682"/>
            <a:ext cx="2947482" cy="3458338"/>
          </a:xfrm>
        </p:spPr>
        <p:txBody>
          <a:bodyPr>
            <a:normAutofit/>
          </a:bodyPr>
          <a:lstStyle/>
          <a:p>
            <a:pPr algn="ctr"/>
            <a:r>
              <a:rPr lang="sl-SI" sz="4400" dirty="0" smtClean="0"/>
              <a:t>WP1</a:t>
            </a:r>
            <a:br>
              <a:rPr lang="sl-SI" sz="4400" dirty="0" smtClean="0"/>
            </a:br>
            <a:r>
              <a:rPr lang="sl-SI" sz="4400" b="1" dirty="0" smtClean="0"/>
              <a:t>JSI</a:t>
            </a:r>
            <a:endParaRPr lang="en-US" sz="4400" b="1" dirty="0"/>
          </a:p>
        </p:txBody>
      </p:sp>
      <p:sp>
        <p:nvSpPr>
          <p:cNvPr id="19" name="Rectangle 18"/>
          <p:cNvSpPr/>
          <p:nvPr/>
        </p:nvSpPr>
        <p:spPr>
          <a:xfrm>
            <a:off x="3857838" y="773634"/>
            <a:ext cx="7487996" cy="5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 smtClean="0"/>
              <a:t>WP1: </a:t>
            </a:r>
            <a:r>
              <a:rPr lang="en-GB" b="1" dirty="0" smtClean="0"/>
              <a:t>Project </a:t>
            </a:r>
            <a:r>
              <a:rPr lang="en-GB" b="1" dirty="0"/>
              <a:t>Management (JSI, all partners).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857838" y="1709120"/>
            <a:ext cx="1523631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Milestones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99" y="4798296"/>
            <a:ext cx="1487856" cy="9866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365229" y="2430697"/>
            <a:ext cx="980605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1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365228" y="3152275"/>
            <a:ext cx="980605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19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365228" y="3873853"/>
            <a:ext cx="980605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36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796857" y="2430697"/>
            <a:ext cx="5415594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Kick-Off Meeting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96858" y="3152275"/>
            <a:ext cx="5415594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Mid-Term Project Review Meeting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96857" y="3873853"/>
            <a:ext cx="5415594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Project closure/final meeting</a:t>
            </a:r>
          </a:p>
        </p:txBody>
      </p:sp>
    </p:spTree>
    <p:extLst>
      <p:ext uri="{BB962C8B-B14F-4D97-AF65-F5344CB8AC3E}">
        <p14:creationId xmlns:p14="http://schemas.microsoft.com/office/powerpoint/2010/main" val="249754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2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55" y="1265506"/>
            <a:ext cx="1141945" cy="14884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2919" y="2266682"/>
            <a:ext cx="2947482" cy="3458338"/>
          </a:xfrm>
        </p:spPr>
        <p:txBody>
          <a:bodyPr>
            <a:normAutofit/>
          </a:bodyPr>
          <a:lstStyle/>
          <a:p>
            <a:pPr algn="ctr"/>
            <a:r>
              <a:rPr lang="sl-SI" sz="4400" dirty="0" smtClean="0"/>
              <a:t>WP2</a:t>
            </a:r>
            <a:br>
              <a:rPr lang="sl-SI" sz="4400" dirty="0" smtClean="0"/>
            </a:br>
            <a:r>
              <a:rPr lang="sl-SI" sz="4400" b="1" dirty="0" smtClean="0"/>
              <a:t>HSPF</a:t>
            </a:r>
            <a:endParaRPr lang="en-US" sz="4400" b="1" dirty="0"/>
          </a:p>
        </p:txBody>
      </p:sp>
      <p:sp>
        <p:nvSpPr>
          <p:cNvPr id="19" name="Rectangle 18"/>
          <p:cNvSpPr/>
          <p:nvPr/>
        </p:nvSpPr>
        <p:spPr>
          <a:xfrm>
            <a:off x="3857838" y="773634"/>
            <a:ext cx="7487996" cy="5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/>
              <a:t>WP2: </a:t>
            </a:r>
            <a:r>
              <a:rPr lang="sl-SI" dirty="0" err="1"/>
              <a:t>Classification</a:t>
            </a:r>
            <a:r>
              <a:rPr lang="sl-SI" dirty="0"/>
              <a:t> </a:t>
            </a:r>
            <a:r>
              <a:rPr lang="sl-SI" dirty="0" err="1"/>
              <a:t>system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EOL </a:t>
            </a:r>
            <a:r>
              <a:rPr lang="sl-SI" dirty="0" err="1"/>
              <a:t>magnets</a:t>
            </a:r>
            <a:r>
              <a:rPr lang="sl-SI" dirty="0"/>
              <a:t> (HSPF, JSI, MGI, UOB, RKL)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99" y="4774427"/>
            <a:ext cx="1487856" cy="9866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57838" y="2578548"/>
            <a:ext cx="3892077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T2.1</a:t>
            </a:r>
            <a:r>
              <a:rPr lang="sl-SI" dirty="0" smtClean="0"/>
              <a:t> </a:t>
            </a:r>
            <a:r>
              <a:rPr lang="en-GB" dirty="0"/>
              <a:t>Definition and collection of data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57838" y="1510678"/>
            <a:ext cx="7487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Standardised quality criteria for EOL NdFeB magnets will be determined and translated into </a:t>
            </a:r>
            <a:r>
              <a:rPr lang="en-GB" dirty="0" smtClean="0"/>
              <a:t>a</a:t>
            </a:r>
            <a:r>
              <a:rPr lang="sl-SI" dirty="0" smtClean="0"/>
              <a:t> </a:t>
            </a:r>
            <a:r>
              <a:rPr lang="en-GB" dirty="0" smtClean="0"/>
              <a:t>classification </a:t>
            </a:r>
            <a:r>
              <a:rPr lang="en-GB" dirty="0"/>
              <a:t>system. Taking into account the results created in WP4 and WP5,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796856" y="3300125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Definition of the required data to establish a robust, reliable and accurate classification system</a:t>
            </a:r>
            <a:r>
              <a:rPr lang="sl-SI" dirty="0"/>
              <a:t>.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796857" y="4021703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Information includes chemical composition, heavy rare</a:t>
            </a:r>
            <a:r>
              <a:rPr lang="sl-SI" dirty="0"/>
              <a:t> </a:t>
            </a:r>
            <a:r>
              <a:rPr lang="en-GB" dirty="0"/>
              <a:t>earth content, manufacturing method, and coating.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796856" y="4743281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The grading system will be open </a:t>
            </a:r>
            <a:r>
              <a:rPr lang="en-GB" dirty="0" smtClean="0"/>
              <a:t>for</a:t>
            </a:r>
            <a:r>
              <a:rPr lang="sl-SI" dirty="0" smtClean="0"/>
              <a:t> </a:t>
            </a:r>
            <a:r>
              <a:rPr lang="en-GB" dirty="0" smtClean="0"/>
              <a:t>additional </a:t>
            </a:r>
            <a:r>
              <a:rPr lang="en-GB" dirty="0"/>
              <a:t>recycling relevant information like field of application, operating </a:t>
            </a:r>
            <a:r>
              <a:rPr lang="sl-SI" dirty="0" err="1" smtClean="0"/>
              <a:t>conditions</a:t>
            </a:r>
            <a:r>
              <a:rPr lang="sl-SI" dirty="0" smtClean="0"/>
              <a:t>,...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7894123" y="2578547"/>
            <a:ext cx="1026457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M1-12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1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55" y="1265506"/>
            <a:ext cx="1141945" cy="14884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2919" y="2266682"/>
            <a:ext cx="2947482" cy="3458338"/>
          </a:xfrm>
        </p:spPr>
        <p:txBody>
          <a:bodyPr>
            <a:normAutofit/>
          </a:bodyPr>
          <a:lstStyle/>
          <a:p>
            <a:pPr algn="ctr"/>
            <a:r>
              <a:rPr lang="sl-SI" sz="4400" dirty="0" smtClean="0"/>
              <a:t>WP2</a:t>
            </a:r>
            <a:br>
              <a:rPr lang="sl-SI" sz="4400" dirty="0" smtClean="0"/>
            </a:br>
            <a:r>
              <a:rPr lang="sl-SI" sz="4400" b="1" dirty="0" smtClean="0"/>
              <a:t>HSPF</a:t>
            </a:r>
            <a:endParaRPr lang="en-US" sz="4400" b="1" dirty="0"/>
          </a:p>
        </p:txBody>
      </p:sp>
      <p:sp>
        <p:nvSpPr>
          <p:cNvPr id="19" name="Rectangle 18"/>
          <p:cNvSpPr/>
          <p:nvPr/>
        </p:nvSpPr>
        <p:spPr>
          <a:xfrm>
            <a:off x="3857838" y="773634"/>
            <a:ext cx="7487996" cy="5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/>
              <a:t>WP2: </a:t>
            </a:r>
            <a:r>
              <a:rPr lang="sl-SI" dirty="0" err="1"/>
              <a:t>Classification</a:t>
            </a:r>
            <a:r>
              <a:rPr lang="sl-SI" dirty="0"/>
              <a:t> </a:t>
            </a:r>
            <a:r>
              <a:rPr lang="sl-SI" dirty="0" err="1"/>
              <a:t>system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EOL </a:t>
            </a:r>
            <a:r>
              <a:rPr lang="sl-SI" dirty="0" err="1"/>
              <a:t>magnets</a:t>
            </a:r>
            <a:r>
              <a:rPr lang="sl-SI" dirty="0"/>
              <a:t> (HSPF, JSI, MGI, UOB, RKL)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99" y="4774427"/>
            <a:ext cx="1487856" cy="9866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57838" y="1514246"/>
            <a:ext cx="4326792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T2.2</a:t>
            </a:r>
            <a:r>
              <a:rPr lang="sl-SI" dirty="0" smtClean="0"/>
              <a:t> </a:t>
            </a:r>
            <a:r>
              <a:rPr lang="en-GB" dirty="0"/>
              <a:t>Definition of test methods for EOLM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796856" y="2235823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A</a:t>
            </a:r>
            <a:r>
              <a:rPr lang="en-GB" dirty="0" err="1" smtClean="0"/>
              <a:t>cquire</a:t>
            </a:r>
            <a:r>
              <a:rPr lang="en-GB" dirty="0" smtClean="0"/>
              <a:t> </a:t>
            </a:r>
            <a:r>
              <a:rPr lang="en-GB" dirty="0"/>
              <a:t>the data needed for the selection of appropriate remanufacturing </a:t>
            </a:r>
            <a:r>
              <a:rPr lang="en-GB" dirty="0" smtClean="0"/>
              <a:t>methods</a:t>
            </a:r>
            <a:r>
              <a:rPr lang="sl-SI" dirty="0" smtClean="0"/>
              <a:t>.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796857" y="2957401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A</a:t>
            </a:r>
            <a:r>
              <a:rPr lang="en-GB" dirty="0" err="1" smtClean="0"/>
              <a:t>ppropriate</a:t>
            </a:r>
            <a:r>
              <a:rPr lang="en-GB" dirty="0" smtClean="0"/>
              <a:t> </a:t>
            </a:r>
            <a:r>
              <a:rPr lang="en-GB" dirty="0"/>
              <a:t>tests will be defined based on the results </a:t>
            </a:r>
            <a:r>
              <a:rPr lang="en-GB" dirty="0" smtClean="0"/>
              <a:t>from </a:t>
            </a:r>
            <a:r>
              <a:rPr lang="sl-SI" dirty="0" smtClean="0"/>
              <a:t> WP4 and WP5, </a:t>
            </a:r>
            <a:r>
              <a:rPr lang="en-GB" dirty="0" smtClean="0"/>
              <a:t>that </a:t>
            </a:r>
            <a:r>
              <a:rPr lang="en-GB" dirty="0"/>
              <a:t>are cost efficient and fast.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857836" y="3694147"/>
            <a:ext cx="4761507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T2.3</a:t>
            </a:r>
            <a:r>
              <a:rPr lang="sl-SI" dirty="0" smtClean="0"/>
              <a:t> </a:t>
            </a:r>
            <a:r>
              <a:rPr lang="en-GB" dirty="0"/>
              <a:t>Development of recyclate grading system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796855" y="4415724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A</a:t>
            </a:r>
            <a:r>
              <a:rPr lang="en-GB" dirty="0" smtClean="0"/>
              <a:t>n </a:t>
            </a:r>
            <a:r>
              <a:rPr lang="en-GB" dirty="0"/>
              <a:t>alphanumerical grading system will be developed that</a:t>
            </a:r>
          </a:p>
          <a:p>
            <a:r>
              <a:rPr lang="en-GB" dirty="0"/>
              <a:t>encodes the info in a machine readable manner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796856" y="5137302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F</a:t>
            </a:r>
            <a:r>
              <a:rPr lang="en-GB" dirty="0" err="1" smtClean="0"/>
              <a:t>ind</a:t>
            </a:r>
            <a:r>
              <a:rPr lang="en-GB" dirty="0" smtClean="0"/>
              <a:t> </a:t>
            </a:r>
            <a:r>
              <a:rPr lang="en-GB" dirty="0"/>
              <a:t>the balance between detailed information and a simple,</a:t>
            </a:r>
          </a:p>
          <a:p>
            <a:r>
              <a:rPr lang="en-GB" dirty="0"/>
              <a:t>easy-to-use system.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8340260" y="1514245"/>
            <a:ext cx="1026457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M8-19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763549" y="3694146"/>
            <a:ext cx="1026457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M13-24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59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55" y="1265506"/>
            <a:ext cx="1141945" cy="14884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2919" y="2266682"/>
            <a:ext cx="2947482" cy="3458338"/>
          </a:xfrm>
        </p:spPr>
        <p:txBody>
          <a:bodyPr>
            <a:normAutofit/>
          </a:bodyPr>
          <a:lstStyle/>
          <a:p>
            <a:pPr algn="ctr"/>
            <a:r>
              <a:rPr lang="sl-SI" sz="4400" dirty="0" smtClean="0"/>
              <a:t>WP2</a:t>
            </a:r>
            <a:br>
              <a:rPr lang="sl-SI" sz="4400" dirty="0" smtClean="0"/>
            </a:br>
            <a:r>
              <a:rPr lang="sl-SI" sz="4400" b="1" dirty="0" smtClean="0"/>
              <a:t>HSPF</a:t>
            </a:r>
            <a:endParaRPr lang="en-US" sz="4400" b="1" dirty="0"/>
          </a:p>
        </p:txBody>
      </p:sp>
      <p:sp>
        <p:nvSpPr>
          <p:cNvPr id="19" name="Rectangle 18"/>
          <p:cNvSpPr/>
          <p:nvPr/>
        </p:nvSpPr>
        <p:spPr>
          <a:xfrm>
            <a:off x="3857838" y="773634"/>
            <a:ext cx="7487996" cy="5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/>
              <a:t>WP2: </a:t>
            </a:r>
            <a:r>
              <a:rPr lang="sl-SI" dirty="0" err="1"/>
              <a:t>Classification</a:t>
            </a:r>
            <a:r>
              <a:rPr lang="sl-SI" dirty="0"/>
              <a:t> </a:t>
            </a:r>
            <a:r>
              <a:rPr lang="sl-SI" dirty="0" err="1"/>
              <a:t>system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EOL </a:t>
            </a:r>
            <a:r>
              <a:rPr lang="sl-SI" dirty="0" err="1"/>
              <a:t>magnets</a:t>
            </a:r>
            <a:r>
              <a:rPr lang="sl-SI" dirty="0"/>
              <a:t> (HSPF, JSI, MGI, UOB, RKL)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99" y="4774427"/>
            <a:ext cx="1487856" cy="9866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57838" y="1514246"/>
            <a:ext cx="3622254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T2.4</a:t>
            </a:r>
            <a:r>
              <a:rPr lang="sl-SI" dirty="0" smtClean="0"/>
              <a:t> </a:t>
            </a:r>
            <a:r>
              <a:rPr lang="en-GB" dirty="0"/>
              <a:t>Setup of a database system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796856" y="2235823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S</a:t>
            </a:r>
            <a:r>
              <a:rPr lang="en-GB" dirty="0" err="1" smtClean="0"/>
              <a:t>etup</a:t>
            </a:r>
            <a:r>
              <a:rPr lang="en-GB" dirty="0" smtClean="0"/>
              <a:t> </a:t>
            </a:r>
            <a:r>
              <a:rPr lang="en-GB" dirty="0"/>
              <a:t>of a database system for the recyclate grading system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796857" y="2957401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A</a:t>
            </a:r>
            <a:r>
              <a:rPr lang="en-GB" dirty="0" smtClean="0"/>
              <a:t>n </a:t>
            </a:r>
            <a:r>
              <a:rPr lang="en-GB" dirty="0"/>
              <a:t>open-access </a:t>
            </a:r>
            <a:r>
              <a:rPr lang="en-GB" dirty="0" smtClean="0"/>
              <a:t>database</a:t>
            </a:r>
            <a:r>
              <a:rPr lang="sl-SI" dirty="0" smtClean="0"/>
              <a:t> </a:t>
            </a:r>
            <a:r>
              <a:rPr lang="en-GB" dirty="0" smtClean="0"/>
              <a:t>with </a:t>
            </a:r>
            <a:r>
              <a:rPr lang="en-GB" dirty="0"/>
              <a:t>easy interfaces and search features will be created and filled with project results.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96855" y="3678979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P</a:t>
            </a:r>
            <a:r>
              <a:rPr lang="en-GB" dirty="0" err="1" smtClean="0"/>
              <a:t>ublicly</a:t>
            </a:r>
            <a:r>
              <a:rPr lang="en-GB" dirty="0" smtClean="0"/>
              <a:t> </a:t>
            </a:r>
            <a:r>
              <a:rPr lang="en-GB" dirty="0"/>
              <a:t>available via the MaXycle website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796854" y="4419590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T</a:t>
            </a:r>
            <a:r>
              <a:rPr lang="en-GB" dirty="0" smtClean="0"/>
              <a:t>he </a:t>
            </a:r>
            <a:r>
              <a:rPr lang="en-GB" dirty="0"/>
              <a:t>basis for the project’s standardization efforts for the</a:t>
            </a:r>
          </a:p>
          <a:p>
            <a:r>
              <a:rPr lang="en-US" dirty="0"/>
              <a:t>characterization of EOL magnets.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01836" y="1514245"/>
            <a:ext cx="1026457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M16-32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5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ERA-MIN 2</a:t>
            </a:r>
            <a:br>
              <a:rPr lang="sl-SI" dirty="0" smtClean="0"/>
            </a:br>
            <a:r>
              <a:rPr lang="sl-SI" dirty="0" smtClean="0"/>
              <a:t>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ERA-NET </a:t>
            </a:r>
            <a:r>
              <a:rPr lang="en-US" b="1" dirty="0" err="1" smtClean="0"/>
              <a:t>Cofund</a:t>
            </a:r>
            <a:r>
              <a:rPr lang="en-US" b="1" dirty="0" smtClean="0"/>
              <a:t> on Raw Materials</a:t>
            </a:r>
            <a:r>
              <a:rPr lang="en-US" dirty="0" smtClean="0"/>
              <a:t> (ERA-MIN 2)  is public-public partnerships  funded under Horizon 2020. ERA-MIN 2 aims to implement a European-wide coordination of research and innovation </a:t>
            </a:r>
            <a:r>
              <a:rPr lang="en-US" dirty="0" err="1" smtClean="0"/>
              <a:t>programmes</a:t>
            </a:r>
            <a:r>
              <a:rPr lang="en-US" dirty="0" smtClean="0"/>
              <a:t> on raw materials to strengthen the industry, competitiveness and the shift to a circular economy. </a:t>
            </a:r>
          </a:p>
          <a:p>
            <a:r>
              <a:rPr lang="en-US" dirty="0" smtClean="0"/>
              <a:t>The ERA-MIN 2 consortium consists of 21 funding organizations from 18 countries/regions</a:t>
            </a:r>
            <a:endParaRPr lang="sl-SI" dirty="0" smtClean="0"/>
          </a:p>
          <a:p>
            <a:endParaRPr lang="sl-SI" dirty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986" y="3527459"/>
            <a:ext cx="4300980" cy="2576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19" y="1583367"/>
            <a:ext cx="2923504" cy="69735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69268" y="2892859"/>
            <a:ext cx="3149718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E</a:t>
            </a:r>
            <a:r>
              <a:rPr lang="en-GB" dirty="0" smtClean="0"/>
              <a:t>ach beneficiary in a proposal </a:t>
            </a:r>
            <a:r>
              <a:rPr lang="sl-SI" dirty="0" smtClean="0"/>
              <a:t>is</a:t>
            </a:r>
            <a:r>
              <a:rPr lang="en-GB" dirty="0" smtClean="0"/>
              <a:t> funded </a:t>
            </a:r>
            <a:r>
              <a:rPr lang="en-GB" dirty="0"/>
              <a:t>by the Funding Organisation of their own country/region</a:t>
            </a:r>
            <a:r>
              <a:rPr lang="en-US" dirty="0" smtClean="0"/>
              <a:t> </a:t>
            </a:r>
            <a:endParaRPr lang="sl-SI" dirty="0" smtClean="0"/>
          </a:p>
          <a:p>
            <a:r>
              <a:rPr lang="en-US" dirty="0" smtClean="0"/>
              <a:t>Each country has its own funding regulations and budget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2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55" y="1265506"/>
            <a:ext cx="1141945" cy="148846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857838" y="773634"/>
            <a:ext cx="7487996" cy="5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/>
              <a:t>WP2: </a:t>
            </a:r>
            <a:r>
              <a:rPr lang="sl-SI" dirty="0" err="1"/>
              <a:t>Classification</a:t>
            </a:r>
            <a:r>
              <a:rPr lang="sl-SI" dirty="0"/>
              <a:t> </a:t>
            </a:r>
            <a:r>
              <a:rPr lang="sl-SI" dirty="0" err="1"/>
              <a:t>system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EOL </a:t>
            </a:r>
            <a:r>
              <a:rPr lang="sl-SI" dirty="0" err="1"/>
              <a:t>magnets</a:t>
            </a:r>
            <a:r>
              <a:rPr lang="sl-SI" dirty="0"/>
              <a:t> (HSPF, JSI, MGI, UOB, RKL)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857838" y="1709120"/>
            <a:ext cx="1718503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err="1" smtClean="0"/>
              <a:t>Deliverables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99" y="4798296"/>
            <a:ext cx="1487856" cy="9866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96857" y="2430697"/>
            <a:ext cx="5415594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2.1 </a:t>
            </a:r>
            <a:r>
              <a:rPr lang="en-US" dirty="0"/>
              <a:t>Definition of classification data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365229" y="2430697"/>
            <a:ext cx="980605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13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796857" y="2902513"/>
            <a:ext cx="5415594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2</a:t>
            </a:r>
            <a:r>
              <a:rPr lang="sl-SI" dirty="0" smtClean="0"/>
              <a:t>.2 </a:t>
            </a:r>
            <a:r>
              <a:rPr lang="en-US" dirty="0"/>
              <a:t>Recyclate grading chart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365229" y="2902513"/>
            <a:ext cx="980605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25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796857" y="3374329"/>
            <a:ext cx="5415594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2.3 </a:t>
            </a:r>
            <a:r>
              <a:rPr lang="en-US" dirty="0"/>
              <a:t>Classification system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365229" y="3374329"/>
            <a:ext cx="980605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33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796857" y="3846145"/>
            <a:ext cx="5415594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2</a:t>
            </a:r>
            <a:r>
              <a:rPr lang="sl-SI" dirty="0" smtClean="0"/>
              <a:t>.4 </a:t>
            </a:r>
            <a:r>
              <a:rPr lang="en-GB" dirty="0"/>
              <a:t>Open access recyclate grading data base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0365229" y="3846145"/>
            <a:ext cx="980605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34</a:t>
            </a:r>
            <a:endParaRPr lang="en-US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52919" y="2266682"/>
            <a:ext cx="2947482" cy="3458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4400" smtClean="0"/>
              <a:t>WP2</a:t>
            </a:r>
            <a:br>
              <a:rPr lang="sl-SI" sz="4400" smtClean="0"/>
            </a:br>
            <a:r>
              <a:rPr lang="sl-SI" sz="4400" b="1" smtClean="0"/>
              <a:t>HSPF</a:t>
            </a:r>
            <a:endParaRPr lang="en-US" sz="4400" b="1" dirty="0"/>
          </a:p>
        </p:txBody>
      </p:sp>
      <p:sp>
        <p:nvSpPr>
          <p:cNvPr id="28" name="Rectangle 27"/>
          <p:cNvSpPr/>
          <p:nvPr/>
        </p:nvSpPr>
        <p:spPr>
          <a:xfrm>
            <a:off x="3857837" y="4290271"/>
            <a:ext cx="1523631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Milestones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365228" y="5011848"/>
            <a:ext cx="980605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33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796856" y="5011848"/>
            <a:ext cx="5415594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Development of a classification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0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29" grpId="0" animBg="1"/>
      <p:bldP spid="32" grpId="0" animBg="1"/>
      <p:bldP spid="33" grpId="0" animBg="1"/>
      <p:bldP spid="34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55" y="1265506"/>
            <a:ext cx="1141945" cy="14884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2919" y="2266682"/>
            <a:ext cx="2947482" cy="3458338"/>
          </a:xfrm>
        </p:spPr>
        <p:txBody>
          <a:bodyPr>
            <a:normAutofit/>
          </a:bodyPr>
          <a:lstStyle/>
          <a:p>
            <a:pPr algn="ctr"/>
            <a:r>
              <a:rPr lang="sl-SI" sz="4400" dirty="0" smtClean="0"/>
              <a:t>WP3</a:t>
            </a:r>
            <a:br>
              <a:rPr lang="sl-SI" sz="4400" dirty="0" smtClean="0"/>
            </a:br>
            <a:r>
              <a:rPr lang="sl-SI" sz="4400" b="1" dirty="0" smtClean="0"/>
              <a:t>HSPF</a:t>
            </a:r>
            <a:endParaRPr lang="en-US" sz="4400" b="1" dirty="0"/>
          </a:p>
        </p:txBody>
      </p:sp>
      <p:sp>
        <p:nvSpPr>
          <p:cNvPr id="19" name="Rectangle 18"/>
          <p:cNvSpPr/>
          <p:nvPr/>
        </p:nvSpPr>
        <p:spPr>
          <a:xfrm>
            <a:off x="3857838" y="773634"/>
            <a:ext cx="7487996" cy="5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/>
              <a:t>WP3: </a:t>
            </a:r>
            <a:r>
              <a:rPr lang="sl-SI" dirty="0"/>
              <a:t>Eco-</a:t>
            </a:r>
            <a:r>
              <a:rPr lang="sl-SI" dirty="0" err="1"/>
              <a:t>labelling</a:t>
            </a:r>
            <a:r>
              <a:rPr lang="sl-SI" dirty="0"/>
              <a:t> </a:t>
            </a:r>
            <a:r>
              <a:rPr lang="sl-SI" dirty="0" err="1"/>
              <a:t>system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hard</a:t>
            </a:r>
            <a:r>
              <a:rPr lang="sl-SI" dirty="0"/>
              <a:t> </a:t>
            </a:r>
            <a:r>
              <a:rPr lang="sl-SI" dirty="0" err="1"/>
              <a:t>magnets</a:t>
            </a:r>
            <a:r>
              <a:rPr lang="sl-SI" dirty="0"/>
              <a:t> (HSPF, OBE, RKL, UOB)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57838" y="2863362"/>
            <a:ext cx="3892077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T3.1</a:t>
            </a:r>
            <a:r>
              <a:rPr lang="sl-SI" dirty="0" smtClean="0"/>
              <a:t> </a:t>
            </a:r>
            <a:r>
              <a:rPr lang="en-US" dirty="0"/>
              <a:t>Development of labelling model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57838" y="1510678"/>
            <a:ext cx="7487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Development of a </a:t>
            </a:r>
            <a:r>
              <a:rPr lang="en-US" dirty="0" smtClean="0"/>
              <a:t>universal,</a:t>
            </a:r>
            <a:r>
              <a:rPr lang="sl-SI" dirty="0" smtClean="0"/>
              <a:t> </a:t>
            </a:r>
            <a:r>
              <a:rPr lang="en-GB" dirty="0" smtClean="0"/>
              <a:t>durable</a:t>
            </a:r>
            <a:r>
              <a:rPr lang="en-GB" dirty="0"/>
              <a:t>, corrosion-resistant labelling system for newly produced magnets, ensuring that </a:t>
            </a:r>
            <a:r>
              <a:rPr lang="en-GB" dirty="0" smtClean="0"/>
              <a:t>the</a:t>
            </a:r>
            <a:r>
              <a:rPr lang="sl-SI" dirty="0" smtClean="0"/>
              <a:t> </a:t>
            </a:r>
            <a:r>
              <a:rPr lang="en-GB" dirty="0" smtClean="0"/>
              <a:t>stored </a:t>
            </a:r>
            <a:r>
              <a:rPr lang="en-GB" dirty="0"/>
              <a:t>information will still be readable by a potential recycler on EOL magnets in an </a:t>
            </a:r>
            <a:r>
              <a:rPr lang="en-GB" dirty="0" smtClean="0"/>
              <a:t>automated</a:t>
            </a:r>
            <a:r>
              <a:rPr lang="sl-SI" dirty="0" smtClean="0"/>
              <a:t> </a:t>
            </a:r>
            <a:r>
              <a:rPr lang="en-GB" dirty="0" smtClean="0"/>
              <a:t>manner</a:t>
            </a:r>
            <a:r>
              <a:rPr lang="en-GB" dirty="0"/>
              <a:t>, while not influencing the properties of the magnet.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796856" y="3584939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err="1" smtClean="0"/>
              <a:t>Collect</a:t>
            </a:r>
            <a:r>
              <a:rPr lang="en-GB" dirty="0" smtClean="0"/>
              <a:t> </a:t>
            </a:r>
            <a:r>
              <a:rPr lang="en-GB" dirty="0"/>
              <a:t>the required data for successful and efficient recycling an </a:t>
            </a:r>
            <a:r>
              <a:rPr lang="en-GB" dirty="0" smtClean="0"/>
              <a:t>EOL</a:t>
            </a:r>
            <a:r>
              <a:rPr lang="sl-SI" dirty="0" smtClean="0"/>
              <a:t> </a:t>
            </a:r>
            <a:r>
              <a:rPr lang="en-GB" dirty="0" smtClean="0"/>
              <a:t>magnet and in</a:t>
            </a:r>
            <a:r>
              <a:rPr lang="sl-SI" dirty="0" smtClean="0"/>
              <a:t> </a:t>
            </a:r>
            <a:r>
              <a:rPr lang="en-GB" dirty="0" smtClean="0"/>
              <a:t>cooperation </a:t>
            </a:r>
            <a:r>
              <a:rPr lang="en-GB" dirty="0"/>
              <a:t>with the associated </a:t>
            </a:r>
            <a:r>
              <a:rPr lang="en-GB" dirty="0" smtClean="0"/>
              <a:t>partners</a:t>
            </a:r>
            <a:r>
              <a:rPr lang="sl-SI" dirty="0" smtClean="0"/>
              <a:t>.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796857" y="4306517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T</a:t>
            </a:r>
            <a:r>
              <a:rPr lang="en-GB" dirty="0" err="1" smtClean="0"/>
              <a:t>ranslated</a:t>
            </a:r>
            <a:r>
              <a:rPr lang="en-GB" dirty="0" smtClean="0"/>
              <a:t> </a:t>
            </a:r>
            <a:r>
              <a:rPr lang="en-GB" dirty="0"/>
              <a:t>into a labelling system allowing easy identification</a:t>
            </a:r>
          </a:p>
          <a:p>
            <a:r>
              <a:rPr lang="en-GB" dirty="0"/>
              <a:t>and sorting at the recycler</a:t>
            </a:r>
            <a:endParaRPr lang="en-US" dirty="0"/>
          </a:p>
        </p:txBody>
      </p:sp>
      <p:pic>
        <p:nvPicPr>
          <p:cNvPr id="12" name="Grafik 5" descr="http://www.pannier.com/wp-content/uploads/07m-dot-peen-2d-code-casting-auto-edited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91" y="4743281"/>
            <a:ext cx="1489938" cy="96863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7894123" y="2863362"/>
            <a:ext cx="1026457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M1-12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8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55" y="1265506"/>
            <a:ext cx="1141945" cy="14884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2919" y="2266682"/>
            <a:ext cx="2947482" cy="3458338"/>
          </a:xfrm>
        </p:spPr>
        <p:txBody>
          <a:bodyPr>
            <a:normAutofit/>
          </a:bodyPr>
          <a:lstStyle/>
          <a:p>
            <a:pPr algn="ctr"/>
            <a:r>
              <a:rPr lang="sl-SI" sz="4400" dirty="0" smtClean="0"/>
              <a:t>WP3</a:t>
            </a:r>
            <a:br>
              <a:rPr lang="sl-SI" sz="4400" dirty="0" smtClean="0"/>
            </a:br>
            <a:r>
              <a:rPr lang="sl-SI" sz="4400" b="1" dirty="0" smtClean="0"/>
              <a:t>HSPF</a:t>
            </a:r>
            <a:endParaRPr lang="en-US" sz="4400" b="1" dirty="0"/>
          </a:p>
        </p:txBody>
      </p:sp>
      <p:sp>
        <p:nvSpPr>
          <p:cNvPr id="19" name="Rectangle 18"/>
          <p:cNvSpPr/>
          <p:nvPr/>
        </p:nvSpPr>
        <p:spPr>
          <a:xfrm>
            <a:off x="3857838" y="773634"/>
            <a:ext cx="7487996" cy="5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/>
              <a:t>WP3: </a:t>
            </a:r>
            <a:r>
              <a:rPr lang="sl-SI" dirty="0"/>
              <a:t>Eco-</a:t>
            </a:r>
            <a:r>
              <a:rPr lang="sl-SI" dirty="0" err="1"/>
              <a:t>labelling</a:t>
            </a:r>
            <a:r>
              <a:rPr lang="sl-SI" dirty="0"/>
              <a:t> </a:t>
            </a:r>
            <a:r>
              <a:rPr lang="sl-SI" dirty="0" err="1"/>
              <a:t>system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hard</a:t>
            </a:r>
            <a:r>
              <a:rPr lang="sl-SI" dirty="0"/>
              <a:t> </a:t>
            </a:r>
            <a:r>
              <a:rPr lang="sl-SI" dirty="0" err="1"/>
              <a:t>magnets</a:t>
            </a:r>
            <a:r>
              <a:rPr lang="sl-SI" dirty="0"/>
              <a:t> (HSPF, OBE, RKL, UOB)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57838" y="1514246"/>
            <a:ext cx="4326792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T3.2</a:t>
            </a:r>
            <a:r>
              <a:rPr lang="sl-SI" dirty="0" smtClean="0"/>
              <a:t> </a:t>
            </a:r>
            <a:r>
              <a:rPr lang="en-US" dirty="0"/>
              <a:t>Labelling trials (subsurface labelling)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96856" y="2235823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Powder markers </a:t>
            </a:r>
            <a:r>
              <a:rPr lang="en-GB" dirty="0" smtClean="0"/>
              <a:t>with </a:t>
            </a:r>
            <a:r>
              <a:rPr lang="en-GB" dirty="0"/>
              <a:t>a particle size in the micro/</a:t>
            </a:r>
            <a:r>
              <a:rPr lang="en-GB" dirty="0" err="1"/>
              <a:t>nanometer</a:t>
            </a:r>
            <a:r>
              <a:rPr lang="en-GB" dirty="0"/>
              <a:t> range will </a:t>
            </a:r>
            <a:r>
              <a:rPr lang="en-GB" dirty="0" smtClean="0"/>
              <a:t>be</a:t>
            </a:r>
            <a:r>
              <a:rPr lang="sl-SI" dirty="0" smtClean="0"/>
              <a:t> </a:t>
            </a:r>
            <a:r>
              <a:rPr lang="en-GB" dirty="0" smtClean="0"/>
              <a:t>tested</a:t>
            </a:r>
            <a:r>
              <a:rPr lang="sl-SI" dirty="0" smtClean="0"/>
              <a:t>, </a:t>
            </a:r>
            <a:r>
              <a:rPr lang="en-GB" dirty="0"/>
              <a:t>mixed in the magnet powder itself or in the coating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796857" y="2957401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T</a:t>
            </a:r>
            <a:r>
              <a:rPr lang="en-GB" dirty="0" smtClean="0"/>
              <a:t>he </a:t>
            </a:r>
            <a:r>
              <a:rPr lang="en-GB" dirty="0"/>
              <a:t>readability of the system (</a:t>
            </a:r>
            <a:r>
              <a:rPr lang="en-GB" dirty="0" smtClean="0"/>
              <a:t>speed</a:t>
            </a:r>
            <a:r>
              <a:rPr lang="sl-SI" dirty="0" smtClean="0"/>
              <a:t> </a:t>
            </a:r>
            <a:r>
              <a:rPr lang="en-GB" dirty="0" smtClean="0"/>
              <a:t>and </a:t>
            </a:r>
            <a:r>
              <a:rPr lang="en-GB" dirty="0"/>
              <a:t>reliability) and a possible effect of the markers on the magnetic properties will be tested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857837" y="3694147"/>
            <a:ext cx="4012000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T3.3</a:t>
            </a:r>
            <a:r>
              <a:rPr lang="sl-SI" dirty="0" smtClean="0"/>
              <a:t> </a:t>
            </a:r>
            <a:r>
              <a:rPr lang="en-US" dirty="0"/>
              <a:t>Labelling trials (surface labeling)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796855" y="4415724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err="1" smtClean="0"/>
              <a:t>Testing</a:t>
            </a:r>
            <a:r>
              <a:rPr lang="sl-SI" dirty="0" smtClean="0"/>
              <a:t> o</a:t>
            </a:r>
            <a:r>
              <a:rPr lang="en-GB" dirty="0" smtClean="0"/>
              <a:t>f </a:t>
            </a:r>
            <a:r>
              <a:rPr lang="en-GB" dirty="0"/>
              <a:t>surface labelling based on data matrix code systems (DMC, bar </a:t>
            </a:r>
            <a:r>
              <a:rPr lang="en-GB" dirty="0" smtClean="0"/>
              <a:t>or</a:t>
            </a:r>
            <a:r>
              <a:rPr lang="sl-SI" dirty="0" smtClean="0"/>
              <a:t> </a:t>
            </a:r>
            <a:r>
              <a:rPr lang="en-US" dirty="0" smtClean="0"/>
              <a:t>QR </a:t>
            </a:r>
            <a:r>
              <a:rPr lang="en-US" dirty="0"/>
              <a:t>code</a:t>
            </a:r>
            <a:r>
              <a:rPr lang="en-US" dirty="0" smtClean="0"/>
              <a:t>)</a:t>
            </a:r>
            <a:r>
              <a:rPr lang="en-US" dirty="0"/>
              <a:t> </a:t>
            </a:r>
            <a:r>
              <a:rPr lang="sl-SI" dirty="0" smtClean="0"/>
              <a:t>, </a:t>
            </a:r>
            <a:r>
              <a:rPr lang="en-US" dirty="0" err="1" smtClean="0"/>
              <a:t>e.g</a:t>
            </a:r>
            <a:r>
              <a:rPr lang="en-US" dirty="0" smtClean="0"/>
              <a:t> printing,</a:t>
            </a:r>
            <a:r>
              <a:rPr lang="sl-SI" dirty="0" smtClean="0"/>
              <a:t> </a:t>
            </a:r>
            <a:r>
              <a:rPr lang="en-US" dirty="0" smtClean="0"/>
              <a:t>dotting</a:t>
            </a:r>
            <a:r>
              <a:rPr lang="en-US" dirty="0"/>
              <a:t>, laser </a:t>
            </a:r>
            <a:r>
              <a:rPr lang="en-US" dirty="0" smtClean="0"/>
              <a:t>engraving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796856" y="5137302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F</a:t>
            </a:r>
            <a:r>
              <a:rPr lang="en-GB" dirty="0" err="1" smtClean="0"/>
              <a:t>luorescence</a:t>
            </a:r>
            <a:r>
              <a:rPr lang="en-GB" dirty="0" smtClean="0"/>
              <a:t> </a:t>
            </a:r>
            <a:r>
              <a:rPr lang="en-GB" dirty="0"/>
              <a:t>marking system (</a:t>
            </a:r>
            <a:r>
              <a:rPr lang="en-GB" dirty="0" err="1"/>
              <a:t>Smartwater</a:t>
            </a:r>
            <a:r>
              <a:rPr lang="en-GB" dirty="0"/>
              <a:t>) will </a:t>
            </a:r>
            <a:r>
              <a:rPr lang="en-GB" dirty="0" smtClean="0"/>
              <a:t>be</a:t>
            </a:r>
            <a:r>
              <a:rPr lang="sl-SI" dirty="0" smtClean="0"/>
              <a:t> </a:t>
            </a:r>
            <a:r>
              <a:rPr lang="en-US" dirty="0" smtClean="0"/>
              <a:t>investigated</a:t>
            </a:r>
            <a:endParaRPr lang="en-US" dirty="0"/>
          </a:p>
        </p:txBody>
      </p:sp>
      <p:pic>
        <p:nvPicPr>
          <p:cNvPr id="13" name="Grafik 5" descr="http://www.pannier.com/wp-content/uploads/07m-dot-peen-2d-code-casting-auto-edited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91" y="4743281"/>
            <a:ext cx="1489938" cy="96863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8327405" y="1514245"/>
            <a:ext cx="1026457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M8-19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014044" y="3686562"/>
            <a:ext cx="1026457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M9-20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51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55" y="1265506"/>
            <a:ext cx="1141945" cy="14884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2919" y="2266682"/>
            <a:ext cx="2947482" cy="3458338"/>
          </a:xfrm>
        </p:spPr>
        <p:txBody>
          <a:bodyPr>
            <a:normAutofit/>
          </a:bodyPr>
          <a:lstStyle/>
          <a:p>
            <a:pPr algn="ctr"/>
            <a:r>
              <a:rPr lang="sl-SI" sz="4400" dirty="0" smtClean="0"/>
              <a:t>WP3</a:t>
            </a:r>
            <a:br>
              <a:rPr lang="sl-SI" sz="4400" dirty="0" smtClean="0"/>
            </a:br>
            <a:r>
              <a:rPr lang="sl-SI" sz="4400" b="1" dirty="0" smtClean="0"/>
              <a:t>HSPF</a:t>
            </a:r>
            <a:endParaRPr lang="en-US" sz="4400" b="1" dirty="0"/>
          </a:p>
        </p:txBody>
      </p:sp>
      <p:sp>
        <p:nvSpPr>
          <p:cNvPr id="19" name="Rectangle 18"/>
          <p:cNvSpPr/>
          <p:nvPr/>
        </p:nvSpPr>
        <p:spPr>
          <a:xfrm>
            <a:off x="3857838" y="773634"/>
            <a:ext cx="7487996" cy="5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/>
              <a:t>WP3: </a:t>
            </a:r>
            <a:r>
              <a:rPr lang="sl-SI" dirty="0"/>
              <a:t>Eco-</a:t>
            </a:r>
            <a:r>
              <a:rPr lang="sl-SI" dirty="0" err="1"/>
              <a:t>labelling</a:t>
            </a:r>
            <a:r>
              <a:rPr lang="sl-SI" dirty="0"/>
              <a:t> </a:t>
            </a:r>
            <a:r>
              <a:rPr lang="sl-SI" dirty="0" err="1"/>
              <a:t>system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hard</a:t>
            </a:r>
            <a:r>
              <a:rPr lang="sl-SI" dirty="0"/>
              <a:t> </a:t>
            </a:r>
            <a:r>
              <a:rPr lang="sl-SI" dirty="0" err="1"/>
              <a:t>magnets</a:t>
            </a:r>
            <a:r>
              <a:rPr lang="sl-SI" dirty="0"/>
              <a:t> (HSPF, OBE, RKL, UOB)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57837" y="1514246"/>
            <a:ext cx="4446713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T3.4</a:t>
            </a:r>
            <a:r>
              <a:rPr lang="sl-SI" dirty="0" smtClean="0"/>
              <a:t> </a:t>
            </a:r>
            <a:r>
              <a:rPr lang="en-GB" dirty="0"/>
              <a:t>Endurance trials for labelling systems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796856" y="2235823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To ensure that the eco-labelling will survive the harsh </a:t>
            </a:r>
            <a:r>
              <a:rPr lang="en-GB" dirty="0" smtClean="0"/>
              <a:t>conditions</a:t>
            </a:r>
            <a:r>
              <a:rPr lang="sl-SI" dirty="0" smtClean="0"/>
              <a:t>, </a:t>
            </a:r>
            <a:r>
              <a:rPr lang="en-US" dirty="0" smtClean="0"/>
              <a:t>artificial ageing</a:t>
            </a:r>
            <a:r>
              <a:rPr lang="sl-SI" dirty="0" smtClean="0"/>
              <a:t> </a:t>
            </a:r>
            <a:r>
              <a:rPr lang="sl-SI" dirty="0" err="1" smtClean="0"/>
              <a:t>tests</a:t>
            </a:r>
            <a:r>
              <a:rPr lang="sl-SI" dirty="0" smtClean="0"/>
              <a:t> </a:t>
            </a:r>
            <a:r>
              <a:rPr lang="sl-SI" dirty="0" err="1" smtClean="0"/>
              <a:t>will</a:t>
            </a:r>
            <a:r>
              <a:rPr lang="sl-SI" dirty="0" smtClean="0"/>
              <a:t> be used: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796857" y="2957401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S</a:t>
            </a:r>
            <a:r>
              <a:rPr lang="en-US" dirty="0" err="1" smtClean="0"/>
              <a:t>cratch</a:t>
            </a:r>
            <a:r>
              <a:rPr lang="en-US" dirty="0" smtClean="0"/>
              <a:t> </a:t>
            </a:r>
            <a:r>
              <a:rPr lang="en-US" dirty="0"/>
              <a:t>tests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96854" y="3678978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Environment</a:t>
            </a:r>
            <a:r>
              <a:rPr lang="sl-SI" dirty="0" smtClean="0"/>
              <a:t> </a:t>
            </a:r>
            <a:r>
              <a:rPr lang="en-US" dirty="0" smtClean="0"/>
              <a:t>chamber </a:t>
            </a:r>
            <a:r>
              <a:rPr lang="en-US" dirty="0"/>
              <a:t>tests,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96854" y="4419590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C</a:t>
            </a:r>
            <a:r>
              <a:rPr lang="en-US" dirty="0" err="1" smtClean="0"/>
              <a:t>hemical</a:t>
            </a:r>
            <a:r>
              <a:rPr lang="en-US" dirty="0" smtClean="0"/>
              <a:t> </a:t>
            </a:r>
            <a:r>
              <a:rPr lang="en-US" dirty="0"/>
              <a:t>resistant tests</a:t>
            </a:r>
          </a:p>
        </p:txBody>
      </p:sp>
      <p:pic>
        <p:nvPicPr>
          <p:cNvPr id="12" name="Grafik 5" descr="http://www.pannier.com/wp-content/uploads/07m-dot-peen-2d-code-casting-auto-edited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91" y="4743281"/>
            <a:ext cx="1489938" cy="96863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8447326" y="1514245"/>
            <a:ext cx="1026457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M13-24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8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55" y="1265506"/>
            <a:ext cx="1141945" cy="148846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857838" y="773634"/>
            <a:ext cx="7487996" cy="5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/>
              <a:t>WP3: </a:t>
            </a:r>
            <a:r>
              <a:rPr lang="sl-SI" dirty="0"/>
              <a:t>Eco-</a:t>
            </a:r>
            <a:r>
              <a:rPr lang="sl-SI" dirty="0" err="1"/>
              <a:t>labelling</a:t>
            </a:r>
            <a:r>
              <a:rPr lang="sl-SI" dirty="0"/>
              <a:t> </a:t>
            </a:r>
            <a:r>
              <a:rPr lang="sl-SI" dirty="0" err="1"/>
              <a:t>system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hard</a:t>
            </a:r>
            <a:r>
              <a:rPr lang="sl-SI" dirty="0"/>
              <a:t> </a:t>
            </a:r>
            <a:r>
              <a:rPr lang="sl-SI" dirty="0" err="1"/>
              <a:t>magnets</a:t>
            </a:r>
            <a:r>
              <a:rPr lang="sl-SI" dirty="0"/>
              <a:t> (HSPF, OBE, RKL, UOB)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857838" y="1709120"/>
            <a:ext cx="1718503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err="1" smtClean="0"/>
              <a:t>Deliverables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96857" y="2430697"/>
            <a:ext cx="5415594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3</a:t>
            </a:r>
            <a:r>
              <a:rPr lang="sl-SI" dirty="0" smtClean="0"/>
              <a:t>.1 </a:t>
            </a:r>
            <a:r>
              <a:rPr lang="en-US" dirty="0"/>
              <a:t>Definition of data required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365229" y="2430697"/>
            <a:ext cx="980605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13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796857" y="2902513"/>
            <a:ext cx="5415594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3.2 </a:t>
            </a:r>
            <a:r>
              <a:rPr lang="en-US" dirty="0"/>
              <a:t>Report on labelling trials-subsurface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365229" y="2902513"/>
            <a:ext cx="980605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20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796857" y="3374329"/>
            <a:ext cx="5415594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3</a:t>
            </a:r>
            <a:r>
              <a:rPr lang="sl-SI" dirty="0" smtClean="0"/>
              <a:t>.3 </a:t>
            </a:r>
            <a:r>
              <a:rPr lang="en-US" dirty="0"/>
              <a:t>Report on labelling trials-surface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365229" y="3374329"/>
            <a:ext cx="980605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21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796857" y="3846145"/>
            <a:ext cx="5415594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3.4 </a:t>
            </a:r>
            <a:r>
              <a:rPr lang="en-GB" dirty="0"/>
              <a:t>Report on life endurance trials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0365229" y="3846145"/>
            <a:ext cx="980605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25</a:t>
            </a:r>
            <a:endParaRPr lang="en-US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52919" y="2266682"/>
            <a:ext cx="2947482" cy="3458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4400" dirty="0"/>
              <a:t>WP3</a:t>
            </a:r>
            <a:br>
              <a:rPr lang="sl-SI" sz="4400" dirty="0"/>
            </a:br>
            <a:r>
              <a:rPr lang="sl-SI" sz="4400" b="1" dirty="0"/>
              <a:t>HSPF</a:t>
            </a:r>
            <a:endParaRPr lang="en-US" sz="4400" b="1" dirty="0"/>
          </a:p>
        </p:txBody>
      </p:sp>
      <p:sp>
        <p:nvSpPr>
          <p:cNvPr id="28" name="Rectangle 27"/>
          <p:cNvSpPr/>
          <p:nvPr/>
        </p:nvSpPr>
        <p:spPr>
          <a:xfrm>
            <a:off x="3857837" y="4754966"/>
            <a:ext cx="1523631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Milestones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365228" y="5476543"/>
            <a:ext cx="980605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25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796856" y="5476543"/>
            <a:ext cx="5415594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Selection of a suitable labelling system</a:t>
            </a:r>
            <a:endParaRPr lang="en-US" dirty="0"/>
          </a:p>
        </p:txBody>
      </p:sp>
      <p:pic>
        <p:nvPicPr>
          <p:cNvPr id="20" name="Grafik 5" descr="http://www.pannier.com/wp-content/uploads/07m-dot-peen-2d-code-casting-auto-edited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91" y="4743281"/>
            <a:ext cx="1489938" cy="96863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4781866" y="4317961"/>
            <a:ext cx="5415594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3.5 </a:t>
            </a:r>
            <a:r>
              <a:rPr lang="en-US" dirty="0"/>
              <a:t>Eco-labelling system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350238" y="4317961"/>
            <a:ext cx="980605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0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29" grpId="0" animBg="1"/>
      <p:bldP spid="32" grpId="0" animBg="1"/>
      <p:bldP spid="33" grpId="0" animBg="1"/>
      <p:bldP spid="34" grpId="0" animBg="1"/>
      <p:bldP spid="30" grpId="0" animBg="1"/>
      <p:bldP spid="31" grpId="0" animBg="1"/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55" y="1265506"/>
            <a:ext cx="1141945" cy="14884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2919" y="2266682"/>
            <a:ext cx="2947482" cy="3458338"/>
          </a:xfrm>
        </p:spPr>
        <p:txBody>
          <a:bodyPr>
            <a:normAutofit/>
          </a:bodyPr>
          <a:lstStyle/>
          <a:p>
            <a:pPr algn="ctr"/>
            <a:r>
              <a:rPr lang="sl-SI" sz="4400" dirty="0" smtClean="0"/>
              <a:t>WP4</a:t>
            </a:r>
            <a:br>
              <a:rPr lang="sl-SI" sz="4400" dirty="0" smtClean="0"/>
            </a:br>
            <a:r>
              <a:rPr lang="sl-SI" sz="4400" b="1" dirty="0" smtClean="0"/>
              <a:t>JSI</a:t>
            </a:r>
            <a:endParaRPr lang="en-US" sz="4400" b="1" dirty="0"/>
          </a:p>
        </p:txBody>
      </p:sp>
      <p:sp>
        <p:nvSpPr>
          <p:cNvPr id="19" name="Rectangle 18"/>
          <p:cNvSpPr/>
          <p:nvPr/>
        </p:nvSpPr>
        <p:spPr>
          <a:xfrm>
            <a:off x="3857838" y="773634"/>
            <a:ext cx="7487996" cy="5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/>
              <a:t>WP4: </a:t>
            </a:r>
            <a:r>
              <a:rPr lang="sl-SI" dirty="0" err="1"/>
              <a:t>Coating</a:t>
            </a:r>
            <a:r>
              <a:rPr lang="sl-SI" dirty="0"/>
              <a:t> </a:t>
            </a:r>
            <a:r>
              <a:rPr lang="sl-SI" dirty="0" err="1"/>
              <a:t>removal</a:t>
            </a:r>
            <a:r>
              <a:rPr lang="sl-SI" dirty="0"/>
              <a:t> </a:t>
            </a:r>
            <a:r>
              <a:rPr lang="sl-SI" dirty="0" err="1"/>
              <a:t>from</a:t>
            </a:r>
            <a:r>
              <a:rPr lang="sl-SI" dirty="0"/>
              <a:t> EOL NdFeB </a:t>
            </a:r>
            <a:r>
              <a:rPr lang="sl-SI" dirty="0" err="1"/>
              <a:t>magnets</a:t>
            </a:r>
            <a:r>
              <a:rPr lang="sl-SI" dirty="0"/>
              <a:t> (JSI, HSPF, MGI</a:t>
            </a:r>
            <a:r>
              <a:rPr lang="en-GB" dirty="0"/>
              <a:t>)</a:t>
            </a:r>
            <a:r>
              <a:rPr lang="sl-SI" dirty="0"/>
              <a:t> 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57839" y="2863362"/>
            <a:ext cx="3457362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T4.1</a:t>
            </a:r>
            <a:r>
              <a:rPr lang="sl-SI" dirty="0" smtClean="0"/>
              <a:t> </a:t>
            </a:r>
            <a:r>
              <a:rPr lang="en-US" dirty="0"/>
              <a:t>Analysis of coating layers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57838" y="1510678"/>
            <a:ext cx="7487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WP4 investigates methods to remove corrosion protection coatings from magnets before </a:t>
            </a:r>
            <a:r>
              <a:rPr lang="en-GB" dirty="0" smtClean="0"/>
              <a:t>and</a:t>
            </a:r>
            <a:r>
              <a:rPr lang="sl-SI" dirty="0" smtClean="0"/>
              <a:t> </a:t>
            </a:r>
            <a:r>
              <a:rPr lang="en-GB" dirty="0" smtClean="0"/>
              <a:t>during </a:t>
            </a:r>
            <a:r>
              <a:rPr lang="en-GB" dirty="0"/>
              <a:t>HPMS treatment, and separation from HPMS-recycled powders on an industrial scale.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796856" y="3584939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Coatings of different magnets provided by recycling companies, Magneti, OBE and </a:t>
            </a:r>
            <a:r>
              <a:rPr lang="en-GB" dirty="0" smtClean="0"/>
              <a:t>other</a:t>
            </a:r>
            <a:r>
              <a:rPr lang="sl-SI" dirty="0" smtClean="0"/>
              <a:t> </a:t>
            </a:r>
            <a:r>
              <a:rPr lang="en-GB" dirty="0" smtClean="0"/>
              <a:t>magnets </a:t>
            </a:r>
            <a:r>
              <a:rPr lang="en-GB" dirty="0"/>
              <a:t>manufacturers will be analysed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796857" y="4306517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C</a:t>
            </a:r>
            <a:r>
              <a:rPr lang="en-GB" dirty="0" err="1" smtClean="0"/>
              <a:t>hemistry</a:t>
            </a:r>
            <a:r>
              <a:rPr lang="en-GB" dirty="0"/>
              <a:t>, layer </a:t>
            </a:r>
            <a:r>
              <a:rPr lang="en-GB" dirty="0" smtClean="0"/>
              <a:t>structure</a:t>
            </a:r>
            <a:r>
              <a:rPr lang="sl-SI" dirty="0" smtClean="0"/>
              <a:t>,</a:t>
            </a:r>
            <a:r>
              <a:rPr lang="en-GB" dirty="0" smtClean="0"/>
              <a:t> </a:t>
            </a:r>
            <a:r>
              <a:rPr lang="en-GB" dirty="0"/>
              <a:t>thickness etc</a:t>
            </a:r>
            <a:r>
              <a:rPr lang="en-GB" dirty="0" smtClean="0"/>
              <a:t>.</a:t>
            </a:r>
            <a:r>
              <a:rPr lang="sl-SI" dirty="0" smtClean="0"/>
              <a:t> of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coating</a:t>
            </a:r>
            <a:r>
              <a:rPr lang="sl-SI" dirty="0" smtClean="0"/>
              <a:t> </a:t>
            </a:r>
            <a:r>
              <a:rPr lang="en-US" dirty="0"/>
              <a:t>will be </a:t>
            </a:r>
            <a:r>
              <a:rPr lang="en-US" dirty="0" smtClean="0"/>
              <a:t>determined</a:t>
            </a:r>
            <a:r>
              <a:rPr lang="sl-SI" dirty="0" smtClean="0"/>
              <a:t>.</a:t>
            </a:r>
            <a:endParaRPr lang="en-US" dirty="0"/>
          </a:p>
        </p:txBody>
      </p:sp>
      <p:pic>
        <p:nvPicPr>
          <p:cNvPr id="11" name="Grafik 8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rcRect l="7812"/>
          <a:stretch/>
        </p:blipFill>
        <p:spPr bwMode="auto">
          <a:xfrm>
            <a:off x="949184" y="4743281"/>
            <a:ext cx="1539184" cy="9817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796855" y="5032122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P</a:t>
            </a:r>
            <a:r>
              <a:rPr lang="en-GB" dirty="0" err="1" smtClean="0"/>
              <a:t>arameters</a:t>
            </a:r>
            <a:r>
              <a:rPr lang="en-GB" dirty="0" smtClean="0"/>
              <a:t> </a:t>
            </a:r>
            <a:r>
              <a:rPr lang="en-GB" dirty="0"/>
              <a:t>for appropriate coating removal </a:t>
            </a:r>
            <a:r>
              <a:rPr lang="en-GB" dirty="0" smtClean="0"/>
              <a:t>techniques</a:t>
            </a:r>
            <a:r>
              <a:rPr lang="sl-SI" dirty="0" smtClean="0"/>
              <a:t> </a:t>
            </a:r>
            <a:r>
              <a:rPr lang="en-US" dirty="0" smtClean="0"/>
              <a:t>will </a:t>
            </a:r>
            <a:r>
              <a:rPr lang="en-US" dirty="0"/>
              <a:t>be determined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476527" y="2863361"/>
            <a:ext cx="1026457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M1-12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55" y="1265506"/>
            <a:ext cx="1141945" cy="14884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2919" y="2266682"/>
            <a:ext cx="2947482" cy="3458338"/>
          </a:xfrm>
        </p:spPr>
        <p:txBody>
          <a:bodyPr>
            <a:normAutofit/>
          </a:bodyPr>
          <a:lstStyle/>
          <a:p>
            <a:pPr algn="ctr"/>
            <a:r>
              <a:rPr lang="sl-SI" sz="4400" dirty="0" smtClean="0"/>
              <a:t>WP4</a:t>
            </a:r>
            <a:br>
              <a:rPr lang="sl-SI" sz="4400" dirty="0" smtClean="0"/>
            </a:br>
            <a:r>
              <a:rPr lang="sl-SI" sz="4400" b="1" dirty="0"/>
              <a:t>JSI</a:t>
            </a:r>
            <a:endParaRPr lang="en-US" sz="4400" b="1" dirty="0"/>
          </a:p>
        </p:txBody>
      </p:sp>
      <p:sp>
        <p:nvSpPr>
          <p:cNvPr id="19" name="Rectangle 18"/>
          <p:cNvSpPr/>
          <p:nvPr/>
        </p:nvSpPr>
        <p:spPr>
          <a:xfrm>
            <a:off x="3857838" y="773634"/>
            <a:ext cx="7487996" cy="5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/>
              <a:t>WP4: </a:t>
            </a:r>
            <a:r>
              <a:rPr lang="sl-SI"/>
              <a:t>Coating removal from EOL NdFeB magnets (JSI, HSPF, MGI</a:t>
            </a:r>
            <a:r>
              <a:rPr lang="en-GB"/>
              <a:t>)</a:t>
            </a:r>
            <a:r>
              <a:rPr lang="sl-SI"/>
              <a:t> 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57837" y="1514246"/>
            <a:ext cx="4626595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T4.2</a:t>
            </a:r>
            <a:r>
              <a:rPr lang="sl-SI" dirty="0" smtClean="0"/>
              <a:t> </a:t>
            </a:r>
            <a:r>
              <a:rPr lang="en-GB" dirty="0"/>
              <a:t>Removal of coating layers and residues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796856" y="2235823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Existing lab methods will be evaluated for feasible </a:t>
            </a:r>
            <a:r>
              <a:rPr lang="en-GB" dirty="0" smtClean="0"/>
              <a:t>upscaling</a:t>
            </a:r>
            <a:r>
              <a:rPr lang="sl-SI" dirty="0" smtClean="0"/>
              <a:t>, </a:t>
            </a:r>
            <a:r>
              <a:rPr lang="en-GB" dirty="0"/>
              <a:t>like dissolving in </a:t>
            </a:r>
            <a:r>
              <a:rPr lang="en-GB" dirty="0" smtClean="0"/>
              <a:t>acids</a:t>
            </a:r>
            <a:r>
              <a:rPr lang="sl-SI" dirty="0" smtClean="0"/>
              <a:t>,</a:t>
            </a:r>
            <a:r>
              <a:rPr lang="en-GB" dirty="0" smtClean="0"/>
              <a:t> </a:t>
            </a:r>
            <a:r>
              <a:rPr lang="en-GB" dirty="0"/>
              <a:t>reverse </a:t>
            </a:r>
            <a:r>
              <a:rPr lang="en-GB" dirty="0" smtClean="0"/>
              <a:t>galvanization</a:t>
            </a:r>
            <a:r>
              <a:rPr lang="sl-SI" dirty="0" smtClean="0"/>
              <a:t> and </a:t>
            </a:r>
            <a:r>
              <a:rPr lang="sl-SI" dirty="0" err="1" smtClean="0"/>
              <a:t>use</a:t>
            </a:r>
            <a:r>
              <a:rPr lang="sl-SI" dirty="0" smtClean="0"/>
              <a:t> of </a:t>
            </a:r>
            <a:r>
              <a:rPr lang="sl-SI" dirty="0" err="1" smtClean="0"/>
              <a:t>ionic</a:t>
            </a:r>
            <a:r>
              <a:rPr lang="sl-SI" dirty="0" smtClean="0"/>
              <a:t> </a:t>
            </a:r>
            <a:r>
              <a:rPr lang="sl-SI" dirty="0" err="1" smtClean="0"/>
              <a:t>liquids</a:t>
            </a:r>
            <a:r>
              <a:rPr lang="sl-SI" dirty="0" smtClean="0"/>
              <a:t>.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796857" y="2957401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HPMS </a:t>
            </a:r>
            <a:r>
              <a:rPr lang="en-US" dirty="0" smtClean="0"/>
              <a:t>treated</a:t>
            </a:r>
            <a:r>
              <a:rPr lang="sl-SI" dirty="0" smtClean="0"/>
              <a:t> </a:t>
            </a:r>
            <a:r>
              <a:rPr lang="en-GB" dirty="0" smtClean="0"/>
              <a:t>magnets </a:t>
            </a:r>
            <a:r>
              <a:rPr lang="en-GB" dirty="0"/>
              <a:t>will </a:t>
            </a:r>
            <a:r>
              <a:rPr lang="en-GB" dirty="0" smtClean="0"/>
              <a:t>be </a:t>
            </a:r>
            <a:r>
              <a:rPr lang="en-GB" dirty="0"/>
              <a:t>investigated for residues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857837" y="3694147"/>
            <a:ext cx="3442373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T4.3</a:t>
            </a:r>
            <a:r>
              <a:rPr lang="sl-SI" dirty="0" smtClean="0"/>
              <a:t> </a:t>
            </a:r>
            <a:r>
              <a:rPr lang="en-US" dirty="0"/>
              <a:t>Analysis of coating residue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796855" y="4415724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C</a:t>
            </a:r>
            <a:r>
              <a:rPr lang="en-US" dirty="0" err="1" smtClean="0"/>
              <a:t>ompositions</a:t>
            </a:r>
            <a:r>
              <a:rPr lang="en-US" dirty="0" smtClean="0"/>
              <a:t> of</a:t>
            </a:r>
            <a:r>
              <a:rPr lang="sl-SI" dirty="0" smtClean="0"/>
              <a:t> </a:t>
            </a:r>
            <a:r>
              <a:rPr lang="en-GB" dirty="0" smtClean="0"/>
              <a:t>de-coated </a:t>
            </a:r>
            <a:r>
              <a:rPr lang="en-GB" dirty="0"/>
              <a:t>magnets and HPMS magnets will be screened for coating residues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796856" y="5137302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D</a:t>
            </a:r>
            <a:r>
              <a:rPr lang="en-GB" dirty="0" err="1" smtClean="0"/>
              <a:t>efine</a:t>
            </a:r>
            <a:r>
              <a:rPr lang="en-GB" dirty="0" smtClean="0"/>
              <a:t> </a:t>
            </a:r>
            <a:r>
              <a:rPr lang="en-GB" dirty="0"/>
              <a:t>the maximum allowance of coating residue in recycled materials</a:t>
            </a:r>
            <a:endParaRPr lang="en-US" dirty="0"/>
          </a:p>
        </p:txBody>
      </p:sp>
      <p:pic>
        <p:nvPicPr>
          <p:cNvPr id="14" name="Grafik 8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rcRect l="7812"/>
          <a:stretch/>
        </p:blipFill>
        <p:spPr bwMode="auto">
          <a:xfrm>
            <a:off x="949184" y="4743281"/>
            <a:ext cx="1539184" cy="9817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657188" y="1514245"/>
            <a:ext cx="1026457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M6-16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476527" y="3694146"/>
            <a:ext cx="1026457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M7-19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30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55" y="1265506"/>
            <a:ext cx="1141945" cy="14884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2919" y="2266682"/>
            <a:ext cx="2947482" cy="3458338"/>
          </a:xfrm>
        </p:spPr>
        <p:txBody>
          <a:bodyPr>
            <a:normAutofit/>
          </a:bodyPr>
          <a:lstStyle/>
          <a:p>
            <a:pPr algn="ctr"/>
            <a:r>
              <a:rPr lang="sl-SI" sz="4400" dirty="0" smtClean="0"/>
              <a:t>WP4</a:t>
            </a:r>
            <a:br>
              <a:rPr lang="sl-SI" sz="4400" dirty="0" smtClean="0"/>
            </a:br>
            <a:r>
              <a:rPr lang="sl-SI" sz="4400" b="1" dirty="0"/>
              <a:t>JSI</a:t>
            </a:r>
            <a:endParaRPr lang="en-US" sz="4400" b="1" dirty="0"/>
          </a:p>
        </p:txBody>
      </p:sp>
      <p:sp>
        <p:nvSpPr>
          <p:cNvPr id="19" name="Rectangle 18"/>
          <p:cNvSpPr/>
          <p:nvPr/>
        </p:nvSpPr>
        <p:spPr>
          <a:xfrm>
            <a:off x="3857838" y="773634"/>
            <a:ext cx="7487996" cy="5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/>
              <a:t>WP4: </a:t>
            </a:r>
            <a:r>
              <a:rPr lang="sl-SI" dirty="0" err="1"/>
              <a:t>Coating</a:t>
            </a:r>
            <a:r>
              <a:rPr lang="sl-SI" dirty="0"/>
              <a:t> </a:t>
            </a:r>
            <a:r>
              <a:rPr lang="sl-SI" dirty="0" err="1"/>
              <a:t>removal</a:t>
            </a:r>
            <a:r>
              <a:rPr lang="sl-SI" dirty="0"/>
              <a:t> </a:t>
            </a:r>
            <a:r>
              <a:rPr lang="sl-SI" dirty="0" err="1"/>
              <a:t>from</a:t>
            </a:r>
            <a:r>
              <a:rPr lang="sl-SI" dirty="0"/>
              <a:t> EOL NdFeB </a:t>
            </a:r>
            <a:r>
              <a:rPr lang="sl-SI" dirty="0" err="1"/>
              <a:t>magnets</a:t>
            </a:r>
            <a:r>
              <a:rPr lang="sl-SI" dirty="0"/>
              <a:t> (JSI, HSPF, MGI</a:t>
            </a:r>
            <a:r>
              <a:rPr lang="en-GB" dirty="0"/>
              <a:t>)</a:t>
            </a:r>
            <a:r>
              <a:rPr lang="sl-SI" dirty="0"/>
              <a:t> 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57837" y="1514246"/>
            <a:ext cx="2378071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T4.4</a:t>
            </a:r>
            <a:r>
              <a:rPr lang="sl-SI" dirty="0" smtClean="0"/>
              <a:t> </a:t>
            </a:r>
            <a:r>
              <a:rPr lang="en-US" dirty="0"/>
              <a:t>New coatings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96856" y="2235823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T</a:t>
            </a:r>
            <a:r>
              <a:rPr lang="en-GB" dirty="0" smtClean="0"/>
              <a:t>he </a:t>
            </a:r>
            <a:r>
              <a:rPr lang="en-GB" dirty="0"/>
              <a:t>possibilities of applying new coating techniques to magnets and </a:t>
            </a:r>
            <a:r>
              <a:rPr lang="en-GB" dirty="0" smtClean="0"/>
              <a:t>their</a:t>
            </a:r>
            <a:r>
              <a:rPr lang="sl-SI" dirty="0" smtClean="0"/>
              <a:t> </a:t>
            </a:r>
            <a:r>
              <a:rPr lang="en-GB" dirty="0" smtClean="0"/>
              <a:t>possible </a:t>
            </a:r>
            <a:r>
              <a:rPr lang="en-GB" dirty="0"/>
              <a:t>benefits on magnet recycling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796857" y="2957401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A</a:t>
            </a:r>
            <a:r>
              <a:rPr lang="en-GB" dirty="0" smtClean="0"/>
              <a:t> </a:t>
            </a:r>
            <a:r>
              <a:rPr lang="en-GB" dirty="0"/>
              <a:t>self-healing coating, which would extend the life of magnets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96854" y="3678978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A</a:t>
            </a:r>
            <a:r>
              <a:rPr lang="en-US" dirty="0" smtClean="0"/>
              <a:t> polymer</a:t>
            </a:r>
            <a:r>
              <a:rPr lang="sl-SI" dirty="0" smtClean="0"/>
              <a:t> </a:t>
            </a:r>
            <a:r>
              <a:rPr lang="en-GB" dirty="0" smtClean="0"/>
              <a:t>based </a:t>
            </a:r>
            <a:r>
              <a:rPr lang="en-GB" dirty="0"/>
              <a:t>coating, which is mechanically resistant, but easily removal</a:t>
            </a:r>
            <a:endParaRPr lang="en-US" dirty="0"/>
          </a:p>
        </p:txBody>
      </p:sp>
      <p:pic>
        <p:nvPicPr>
          <p:cNvPr id="15" name="Grafik 8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rcRect l="7812"/>
          <a:stretch/>
        </p:blipFill>
        <p:spPr bwMode="auto">
          <a:xfrm>
            <a:off x="949184" y="4743281"/>
            <a:ext cx="1539184" cy="9817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393674" y="1514245"/>
            <a:ext cx="1026457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M19-33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1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55" y="1265506"/>
            <a:ext cx="1141945" cy="148846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857838" y="773634"/>
            <a:ext cx="7487996" cy="5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/>
              <a:t>WP4: </a:t>
            </a:r>
            <a:r>
              <a:rPr lang="sl-SI" dirty="0" err="1"/>
              <a:t>Coating</a:t>
            </a:r>
            <a:r>
              <a:rPr lang="sl-SI" dirty="0"/>
              <a:t> </a:t>
            </a:r>
            <a:r>
              <a:rPr lang="sl-SI" dirty="0" err="1"/>
              <a:t>removal</a:t>
            </a:r>
            <a:r>
              <a:rPr lang="sl-SI" dirty="0"/>
              <a:t> </a:t>
            </a:r>
            <a:r>
              <a:rPr lang="sl-SI" dirty="0" err="1"/>
              <a:t>from</a:t>
            </a:r>
            <a:r>
              <a:rPr lang="sl-SI" dirty="0"/>
              <a:t> EOL NdFeB </a:t>
            </a:r>
            <a:r>
              <a:rPr lang="sl-SI" dirty="0" err="1"/>
              <a:t>magnets</a:t>
            </a:r>
            <a:r>
              <a:rPr lang="sl-SI" dirty="0"/>
              <a:t> (JSI, HSPF, MGI</a:t>
            </a:r>
            <a:r>
              <a:rPr lang="en-GB" dirty="0"/>
              <a:t>)</a:t>
            </a:r>
            <a:r>
              <a:rPr lang="sl-SI" dirty="0"/>
              <a:t> 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857838" y="1709120"/>
            <a:ext cx="1718503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err="1" smtClean="0"/>
              <a:t>Deliverables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96857" y="2430697"/>
            <a:ext cx="5415594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4</a:t>
            </a:r>
            <a:r>
              <a:rPr lang="sl-SI" dirty="0" smtClean="0"/>
              <a:t>.1 </a:t>
            </a:r>
            <a:r>
              <a:rPr lang="en-US" dirty="0"/>
              <a:t>Report on coating analysis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365229" y="2430697"/>
            <a:ext cx="980605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13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796857" y="2902513"/>
            <a:ext cx="5415594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4</a:t>
            </a:r>
            <a:r>
              <a:rPr lang="sl-SI" dirty="0" smtClean="0"/>
              <a:t>.2 </a:t>
            </a:r>
            <a:r>
              <a:rPr lang="en-US" dirty="0"/>
              <a:t>Report on coating/residue removal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365229" y="2902513"/>
            <a:ext cx="980605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17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796857" y="3374329"/>
            <a:ext cx="5415594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4.3 </a:t>
            </a:r>
            <a:r>
              <a:rPr lang="en-GB" dirty="0"/>
              <a:t>Report on analyses of coating residues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365229" y="3374329"/>
            <a:ext cx="980605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20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796857" y="3846145"/>
            <a:ext cx="5415594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4</a:t>
            </a:r>
            <a:r>
              <a:rPr lang="sl-SI" dirty="0" smtClean="0"/>
              <a:t>.4 </a:t>
            </a:r>
            <a:r>
              <a:rPr lang="en-US" dirty="0"/>
              <a:t>Report on new coatings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365229" y="3846145"/>
            <a:ext cx="980605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34</a:t>
            </a:r>
            <a:endParaRPr lang="en-US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52919" y="2266682"/>
            <a:ext cx="2947482" cy="3458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4400" dirty="0" smtClean="0"/>
              <a:t>WP4</a:t>
            </a:r>
            <a:r>
              <a:rPr lang="sl-SI" sz="4400" dirty="0"/>
              <a:t/>
            </a:r>
            <a:br>
              <a:rPr lang="sl-SI" sz="4400" dirty="0"/>
            </a:br>
            <a:r>
              <a:rPr lang="sl-SI" sz="4400" b="1" dirty="0" smtClean="0"/>
              <a:t>JSI</a:t>
            </a:r>
            <a:endParaRPr lang="en-US" sz="4400" b="1" dirty="0"/>
          </a:p>
        </p:txBody>
      </p:sp>
      <p:sp>
        <p:nvSpPr>
          <p:cNvPr id="28" name="Rectangle 27"/>
          <p:cNvSpPr/>
          <p:nvPr/>
        </p:nvSpPr>
        <p:spPr>
          <a:xfrm>
            <a:off x="3857837" y="4754966"/>
            <a:ext cx="1523631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Milestones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365228" y="5476543"/>
            <a:ext cx="980605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34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796856" y="5476543"/>
            <a:ext cx="5415594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Suitable coating removal technique</a:t>
            </a:r>
          </a:p>
        </p:txBody>
      </p:sp>
      <p:pic>
        <p:nvPicPr>
          <p:cNvPr id="25" name="Grafik 8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rcRect l="7812"/>
          <a:stretch/>
        </p:blipFill>
        <p:spPr bwMode="auto">
          <a:xfrm>
            <a:off x="949184" y="4743281"/>
            <a:ext cx="1539184" cy="9817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971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29" grpId="0" animBg="1"/>
      <p:bldP spid="32" grpId="0" animBg="1"/>
      <p:bldP spid="33" grpId="0" animBg="1"/>
      <p:bldP spid="34" grpId="0" animBg="1"/>
      <p:bldP spid="30" grpId="0" animBg="1"/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55" y="1265506"/>
            <a:ext cx="1141945" cy="14884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2919" y="2266682"/>
            <a:ext cx="2947482" cy="3458338"/>
          </a:xfrm>
        </p:spPr>
        <p:txBody>
          <a:bodyPr>
            <a:normAutofit/>
          </a:bodyPr>
          <a:lstStyle/>
          <a:p>
            <a:pPr algn="ctr"/>
            <a:r>
              <a:rPr lang="sl-SI" sz="4400" dirty="0" smtClean="0"/>
              <a:t>WP5</a:t>
            </a:r>
            <a:br>
              <a:rPr lang="sl-SI" sz="4400" dirty="0" smtClean="0"/>
            </a:br>
            <a:r>
              <a:rPr lang="sl-SI" sz="4400" b="1" dirty="0" smtClean="0"/>
              <a:t>MGI</a:t>
            </a:r>
            <a:endParaRPr lang="en-US" sz="4400" b="1" dirty="0"/>
          </a:p>
        </p:txBody>
      </p:sp>
      <p:sp>
        <p:nvSpPr>
          <p:cNvPr id="19" name="Rectangle 18"/>
          <p:cNvSpPr/>
          <p:nvPr/>
        </p:nvSpPr>
        <p:spPr>
          <a:xfrm>
            <a:off x="3857838" y="773634"/>
            <a:ext cx="7487996" cy="5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/>
              <a:t>WP5: </a:t>
            </a:r>
            <a:r>
              <a:rPr lang="sl-SI" dirty="0" err="1"/>
              <a:t>Upgrading</a:t>
            </a:r>
            <a:r>
              <a:rPr lang="sl-SI" dirty="0"/>
              <a:t> EOL NdFeB </a:t>
            </a:r>
            <a:r>
              <a:rPr lang="sl-SI" dirty="0" err="1"/>
              <a:t>magnets</a:t>
            </a:r>
            <a:r>
              <a:rPr lang="sl-SI" dirty="0"/>
              <a:t> (MGI, OBE, JSI, HSPF</a:t>
            </a:r>
            <a:r>
              <a:rPr lang="en-GB" dirty="0"/>
              <a:t>)</a:t>
            </a:r>
            <a:r>
              <a:rPr lang="sl-SI" dirty="0"/>
              <a:t> 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57839" y="2863362"/>
            <a:ext cx="3097597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T5.1</a:t>
            </a:r>
            <a:r>
              <a:rPr lang="sl-SI" dirty="0" smtClean="0"/>
              <a:t> </a:t>
            </a:r>
            <a:r>
              <a:rPr lang="en-US" dirty="0"/>
              <a:t>Feedstock </a:t>
            </a:r>
            <a:r>
              <a:rPr lang="en-US" dirty="0" smtClean="0"/>
              <a:t>preparation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57838" y="1510678"/>
            <a:ext cx="7487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WP5 researches the upgrading of HPMS-recycled powders. This includes reduction of particle </a:t>
            </a:r>
            <a:r>
              <a:rPr lang="en-GB" dirty="0" smtClean="0"/>
              <a:t>size</a:t>
            </a:r>
            <a:r>
              <a:rPr lang="sl-SI" dirty="0" smtClean="0"/>
              <a:t> </a:t>
            </a:r>
            <a:r>
              <a:rPr lang="en-GB" dirty="0" smtClean="0"/>
              <a:t>by </a:t>
            </a:r>
            <a:r>
              <a:rPr lang="en-GB" dirty="0"/>
              <a:t>sieving/milling, addition of Nd via casted master alloys/powder </a:t>
            </a:r>
            <a:r>
              <a:rPr lang="en-GB" dirty="0" smtClean="0"/>
              <a:t>blending</a:t>
            </a:r>
            <a:r>
              <a:rPr lang="sl-SI" dirty="0" smtClean="0"/>
              <a:t>, </a:t>
            </a:r>
            <a:r>
              <a:rPr lang="sl-SI" dirty="0" err="1" smtClean="0"/>
              <a:t>etc</a:t>
            </a:r>
            <a:r>
              <a:rPr lang="sl-SI" dirty="0" smtClean="0"/>
              <a:t>. </a:t>
            </a:r>
            <a:r>
              <a:rPr lang="en-US" dirty="0" smtClean="0"/>
              <a:t>For</a:t>
            </a:r>
            <a:r>
              <a:rPr lang="sl-SI" dirty="0" smtClean="0"/>
              <a:t> </a:t>
            </a:r>
            <a:r>
              <a:rPr lang="en-GB" dirty="0" smtClean="0"/>
              <a:t>different </a:t>
            </a:r>
            <a:r>
              <a:rPr lang="en-GB" dirty="0"/>
              <a:t>contamination levels, the most suitable methods will be identified.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796856" y="3584939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D</a:t>
            </a:r>
            <a:r>
              <a:rPr lang="en-GB" dirty="0" err="1" smtClean="0"/>
              <a:t>ifferent</a:t>
            </a:r>
            <a:r>
              <a:rPr lang="en-GB" dirty="0" smtClean="0"/>
              <a:t> </a:t>
            </a:r>
            <a:r>
              <a:rPr lang="en-GB" dirty="0"/>
              <a:t>HPMS recycled feedstocks for magnet production will be prepared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796857" y="4306517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Special</a:t>
            </a:r>
            <a:r>
              <a:rPr lang="sl-SI" dirty="0" smtClean="0"/>
              <a:t> </a:t>
            </a:r>
            <a:r>
              <a:rPr lang="en-GB" dirty="0" smtClean="0"/>
              <a:t>focus </a:t>
            </a:r>
            <a:r>
              <a:rPr lang="en-GB" dirty="0"/>
              <a:t>is given to the state of oxidation, </a:t>
            </a:r>
            <a:r>
              <a:rPr lang="sl-SI" dirty="0" err="1" smtClean="0"/>
              <a:t>which</a:t>
            </a:r>
            <a:r>
              <a:rPr lang="sl-SI" dirty="0" smtClean="0"/>
              <a:t> </a:t>
            </a:r>
            <a:r>
              <a:rPr lang="en-GB" dirty="0" smtClean="0"/>
              <a:t>result</a:t>
            </a:r>
            <a:r>
              <a:rPr lang="sl-SI" dirty="0" smtClean="0"/>
              <a:t>s</a:t>
            </a:r>
            <a:r>
              <a:rPr lang="en-GB" dirty="0" smtClean="0"/>
              <a:t> </a:t>
            </a:r>
            <a:r>
              <a:rPr lang="en-GB" dirty="0"/>
              <a:t>in poor magnetic </a:t>
            </a:r>
            <a:r>
              <a:rPr lang="en-GB" dirty="0" smtClean="0"/>
              <a:t>properties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96855" y="5032122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E</a:t>
            </a:r>
            <a:r>
              <a:rPr lang="en-GB" dirty="0" err="1" smtClean="0"/>
              <a:t>nhancements</a:t>
            </a:r>
            <a:r>
              <a:rPr lang="en-GB" dirty="0" smtClean="0"/>
              <a:t> </a:t>
            </a:r>
            <a:r>
              <a:rPr lang="en-GB" dirty="0"/>
              <a:t>to the HPMS powder have to be made </a:t>
            </a:r>
            <a:r>
              <a:rPr lang="en-GB" dirty="0" smtClean="0"/>
              <a:t>by</a:t>
            </a:r>
            <a:r>
              <a:rPr lang="sl-SI" dirty="0" smtClean="0"/>
              <a:t> </a:t>
            </a:r>
            <a:r>
              <a:rPr lang="en-GB" dirty="0" smtClean="0"/>
              <a:t>increasing </a:t>
            </a:r>
            <a:r>
              <a:rPr lang="en-GB" dirty="0"/>
              <a:t>the </a:t>
            </a:r>
            <a:r>
              <a:rPr lang="en-GB" dirty="0" smtClean="0"/>
              <a:t>Nd-content, </a:t>
            </a:r>
            <a:r>
              <a:rPr lang="en-GB" dirty="0"/>
              <a:t>or increasing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en-GB" dirty="0" smtClean="0"/>
              <a:t>HRE content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614" y="4754966"/>
            <a:ext cx="1502091" cy="97005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129625" y="2863361"/>
            <a:ext cx="1026457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M7-19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78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551" y="3412598"/>
            <a:ext cx="6293476" cy="3387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ERA-MIN 2</a:t>
            </a:r>
            <a:br>
              <a:rPr lang="sl-SI" dirty="0" smtClean="0"/>
            </a:br>
            <a:r>
              <a:rPr lang="sl-SI" dirty="0" smtClean="0"/>
              <a:t>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The scope of the Joint Call is demand-driven research and innovation on primary and secondary resources of metallic, construction and industrial minerals and substitution of Critical Raw Materials</a:t>
            </a:r>
            <a:endParaRPr lang="sl-SI" b="1" dirty="0" smtClean="0"/>
          </a:p>
          <a:p>
            <a:r>
              <a:rPr lang="sl-SI" b="1" dirty="0" err="1" smtClean="0"/>
              <a:t>Topics</a:t>
            </a:r>
            <a:r>
              <a:rPr lang="sl-SI" b="1" dirty="0" smtClean="0"/>
              <a:t>:</a:t>
            </a:r>
          </a:p>
          <a:p>
            <a:pPr lvl="1"/>
            <a:r>
              <a:rPr lang="en-GB" dirty="0"/>
              <a:t>Supply of raw materials from exploration and mining </a:t>
            </a:r>
            <a:endParaRPr lang="sl-SI" dirty="0" smtClean="0"/>
          </a:p>
          <a:p>
            <a:pPr lvl="1"/>
            <a:r>
              <a:rPr lang="en-US" dirty="0" smtClean="0"/>
              <a:t>Design</a:t>
            </a:r>
            <a:endParaRPr lang="sl-SI" dirty="0" smtClean="0"/>
          </a:p>
          <a:p>
            <a:pPr lvl="1"/>
            <a:r>
              <a:rPr lang="en-US" dirty="0" smtClean="0"/>
              <a:t>Processing</a:t>
            </a:r>
            <a:r>
              <a:rPr lang="sl-SI" dirty="0" smtClean="0"/>
              <a:t>,</a:t>
            </a:r>
            <a:r>
              <a:rPr lang="en-US" dirty="0" smtClean="0"/>
              <a:t> </a:t>
            </a:r>
            <a:r>
              <a:rPr lang="en-US" dirty="0"/>
              <a:t>Production and Remanufacturing </a:t>
            </a:r>
            <a:endParaRPr lang="sl-SI" dirty="0" smtClean="0"/>
          </a:p>
          <a:p>
            <a:pPr lvl="1"/>
            <a:r>
              <a:rPr lang="en-US" dirty="0" smtClean="0"/>
              <a:t>Recycling </a:t>
            </a:r>
            <a:r>
              <a:rPr lang="en-US" dirty="0"/>
              <a:t>of End-of-Life Products </a:t>
            </a:r>
            <a:endParaRPr lang="sl-SI" dirty="0" smtClean="0"/>
          </a:p>
          <a:p>
            <a:pPr lvl="1"/>
            <a:r>
              <a:rPr lang="en-US" dirty="0"/>
              <a:t>Cross-cutting topics</a:t>
            </a:r>
            <a:endParaRPr lang="en-US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19" y="1583367"/>
            <a:ext cx="2923504" cy="697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97758" y="3161764"/>
            <a:ext cx="4378817" cy="3284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2450" y="6824"/>
            <a:ext cx="1979550" cy="4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9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55" y="1265506"/>
            <a:ext cx="1141945" cy="14884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2919" y="2266682"/>
            <a:ext cx="2947482" cy="3458338"/>
          </a:xfrm>
        </p:spPr>
        <p:txBody>
          <a:bodyPr>
            <a:normAutofit/>
          </a:bodyPr>
          <a:lstStyle/>
          <a:p>
            <a:pPr algn="ctr"/>
            <a:r>
              <a:rPr lang="sl-SI" sz="4400" dirty="0" smtClean="0"/>
              <a:t>WP5</a:t>
            </a:r>
            <a:br>
              <a:rPr lang="sl-SI" sz="4400" dirty="0" smtClean="0"/>
            </a:br>
            <a:r>
              <a:rPr lang="sl-SI" sz="4400" b="1" dirty="0" smtClean="0"/>
              <a:t>MGI</a:t>
            </a:r>
            <a:endParaRPr lang="en-US" sz="4400" b="1" dirty="0"/>
          </a:p>
        </p:txBody>
      </p:sp>
      <p:sp>
        <p:nvSpPr>
          <p:cNvPr id="19" name="Rectangle 18"/>
          <p:cNvSpPr/>
          <p:nvPr/>
        </p:nvSpPr>
        <p:spPr>
          <a:xfrm>
            <a:off x="3857838" y="773634"/>
            <a:ext cx="7487996" cy="5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/>
              <a:t>WP5: </a:t>
            </a:r>
            <a:r>
              <a:rPr lang="sl-SI" dirty="0" err="1"/>
              <a:t>Upgrading</a:t>
            </a:r>
            <a:r>
              <a:rPr lang="sl-SI" dirty="0"/>
              <a:t> EOL NdFeB </a:t>
            </a:r>
            <a:r>
              <a:rPr lang="sl-SI" dirty="0" err="1"/>
              <a:t>magnets</a:t>
            </a:r>
            <a:r>
              <a:rPr lang="sl-SI" dirty="0"/>
              <a:t> (MGI, OBE, JSI, HSPF</a:t>
            </a:r>
            <a:r>
              <a:rPr lang="en-GB" dirty="0"/>
              <a:t>)</a:t>
            </a:r>
            <a:r>
              <a:rPr lang="sl-SI" dirty="0"/>
              <a:t> 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57837" y="1514246"/>
            <a:ext cx="4146911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T5.2</a:t>
            </a:r>
            <a:r>
              <a:rPr lang="sl-SI" dirty="0" smtClean="0"/>
              <a:t> </a:t>
            </a:r>
            <a:r>
              <a:rPr lang="en-US" dirty="0"/>
              <a:t>Conventional </a:t>
            </a:r>
            <a:r>
              <a:rPr lang="sl-SI" dirty="0" smtClean="0"/>
              <a:t>and </a:t>
            </a:r>
            <a:r>
              <a:rPr lang="en-US" dirty="0"/>
              <a:t>SDS processing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96856" y="2235823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P</a:t>
            </a:r>
            <a:r>
              <a:rPr lang="en-GB" dirty="0" err="1" smtClean="0"/>
              <a:t>roduce</a:t>
            </a:r>
            <a:r>
              <a:rPr lang="en-GB" dirty="0" smtClean="0"/>
              <a:t> </a:t>
            </a:r>
            <a:r>
              <a:rPr lang="en-GB" dirty="0"/>
              <a:t>NdFeB magnets of the 5.1 feedstocks via conventional press </a:t>
            </a:r>
            <a:r>
              <a:rPr lang="en-GB" dirty="0" smtClean="0"/>
              <a:t>sintering,</a:t>
            </a:r>
            <a:r>
              <a:rPr lang="sl-SI" dirty="0" smtClean="0"/>
              <a:t> </a:t>
            </a:r>
            <a:r>
              <a:rPr lang="en-US" dirty="0" smtClean="0"/>
              <a:t>polymer bonding</a:t>
            </a:r>
            <a:r>
              <a:rPr lang="sl-SI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SDS processing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96857" y="2957401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O</a:t>
            </a:r>
            <a:r>
              <a:rPr lang="en-US" dirty="0" err="1" smtClean="0"/>
              <a:t>ptimiz</a:t>
            </a:r>
            <a:r>
              <a:rPr lang="sl-SI" dirty="0" err="1" smtClean="0"/>
              <a:t>ing</a:t>
            </a:r>
            <a:r>
              <a:rPr lang="en-US" dirty="0" smtClean="0"/>
              <a:t> </a:t>
            </a:r>
            <a:r>
              <a:rPr lang="en-US" dirty="0"/>
              <a:t>processing </a:t>
            </a:r>
            <a:r>
              <a:rPr lang="en-US" dirty="0" smtClean="0"/>
              <a:t>parameters</a:t>
            </a:r>
            <a:r>
              <a:rPr lang="sl-SI" dirty="0" smtClean="0"/>
              <a:t>: </a:t>
            </a:r>
            <a:r>
              <a:rPr lang="en-US" dirty="0" smtClean="0"/>
              <a:t>injection </a:t>
            </a:r>
            <a:r>
              <a:rPr lang="en-US" dirty="0"/>
              <a:t>rates, </a:t>
            </a:r>
            <a:r>
              <a:rPr lang="en-US" dirty="0" smtClean="0"/>
              <a:t>heating</a:t>
            </a:r>
            <a:r>
              <a:rPr lang="sl-SI" dirty="0" smtClean="0"/>
              <a:t> </a:t>
            </a:r>
            <a:r>
              <a:rPr lang="en-GB" dirty="0" smtClean="0"/>
              <a:t>ramps </a:t>
            </a:r>
            <a:r>
              <a:rPr lang="en-GB" dirty="0"/>
              <a:t>temperatures, pressures</a:t>
            </a:r>
            <a:r>
              <a:rPr lang="en-GB" dirty="0" smtClean="0"/>
              <a:t>, </a:t>
            </a:r>
            <a:r>
              <a:rPr lang="en-GB" dirty="0"/>
              <a:t>sintering </a:t>
            </a:r>
            <a:r>
              <a:rPr lang="en-GB" dirty="0" smtClean="0"/>
              <a:t>times</a:t>
            </a:r>
            <a:r>
              <a:rPr lang="sl-SI" dirty="0" smtClean="0"/>
              <a:t>, </a:t>
            </a:r>
            <a:r>
              <a:rPr lang="sl-SI" dirty="0" err="1" smtClean="0"/>
              <a:t>etc</a:t>
            </a:r>
            <a:r>
              <a:rPr lang="sl-SI" dirty="0" smtClean="0"/>
              <a:t>.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857837" y="3694147"/>
            <a:ext cx="3142570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T5.3</a:t>
            </a:r>
            <a:r>
              <a:rPr lang="sl-SI" dirty="0" smtClean="0"/>
              <a:t> </a:t>
            </a:r>
            <a:r>
              <a:rPr lang="en-US" dirty="0"/>
              <a:t>Spark plasma </a:t>
            </a:r>
            <a:r>
              <a:rPr lang="en-US" dirty="0" smtClean="0"/>
              <a:t>sintering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796855" y="4415724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C</a:t>
            </a:r>
            <a:r>
              <a:rPr lang="en-US" dirty="0" err="1" smtClean="0"/>
              <a:t>ompositions</a:t>
            </a:r>
            <a:r>
              <a:rPr lang="en-US" dirty="0" smtClean="0"/>
              <a:t> of</a:t>
            </a:r>
            <a:r>
              <a:rPr lang="sl-SI" dirty="0" smtClean="0"/>
              <a:t> </a:t>
            </a:r>
            <a:r>
              <a:rPr lang="en-GB" dirty="0" smtClean="0"/>
              <a:t>de-coated </a:t>
            </a:r>
            <a:r>
              <a:rPr lang="en-GB" dirty="0"/>
              <a:t>magnets and HPMS magnets will be screened for coating residues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796856" y="5137302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D</a:t>
            </a:r>
            <a:r>
              <a:rPr lang="en-GB" dirty="0" err="1" smtClean="0"/>
              <a:t>efine</a:t>
            </a:r>
            <a:r>
              <a:rPr lang="en-GB" dirty="0" smtClean="0"/>
              <a:t> </a:t>
            </a:r>
            <a:r>
              <a:rPr lang="en-GB" dirty="0"/>
              <a:t>the maximum allowance of coating residue in recycled materials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614" y="4754966"/>
            <a:ext cx="1502091" cy="9700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171071" y="1514245"/>
            <a:ext cx="1026457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M9-33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144614" y="3686562"/>
            <a:ext cx="1026457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M20-33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55" y="1265506"/>
            <a:ext cx="1141945" cy="148846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857838" y="773634"/>
            <a:ext cx="7487996" cy="5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/>
              <a:t>WP5: </a:t>
            </a:r>
            <a:r>
              <a:rPr lang="sl-SI" dirty="0" err="1"/>
              <a:t>Upgrading</a:t>
            </a:r>
            <a:r>
              <a:rPr lang="sl-SI" dirty="0"/>
              <a:t> EOL NdFeB </a:t>
            </a:r>
            <a:r>
              <a:rPr lang="sl-SI" dirty="0" err="1"/>
              <a:t>magnets</a:t>
            </a:r>
            <a:r>
              <a:rPr lang="sl-SI" dirty="0"/>
              <a:t> (MGI, OBE, JSI, HSPF</a:t>
            </a:r>
            <a:r>
              <a:rPr lang="en-GB" dirty="0"/>
              <a:t>)</a:t>
            </a:r>
            <a:r>
              <a:rPr lang="sl-SI" dirty="0"/>
              <a:t> 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857838" y="1709120"/>
            <a:ext cx="1718503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err="1" smtClean="0"/>
              <a:t>Deliverables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96857" y="2430697"/>
            <a:ext cx="5415594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5</a:t>
            </a:r>
            <a:r>
              <a:rPr lang="sl-SI" dirty="0" smtClean="0"/>
              <a:t>.1 </a:t>
            </a:r>
            <a:r>
              <a:rPr lang="en-US" dirty="0"/>
              <a:t>Report on feedstock preparation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365229" y="2430697"/>
            <a:ext cx="980605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20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796857" y="2902513"/>
            <a:ext cx="5415594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5</a:t>
            </a:r>
            <a:r>
              <a:rPr lang="sl-SI" dirty="0" smtClean="0"/>
              <a:t>.2 </a:t>
            </a:r>
            <a:r>
              <a:rPr lang="en-US" dirty="0"/>
              <a:t>Report on conventional/SDS production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365229" y="2902513"/>
            <a:ext cx="980605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34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796857" y="3374329"/>
            <a:ext cx="5415594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5.3 </a:t>
            </a:r>
            <a:r>
              <a:rPr lang="sv-SE" dirty="0"/>
              <a:t>Report on spark plasma sintering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365229" y="3374329"/>
            <a:ext cx="980605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34</a:t>
            </a:r>
            <a:endParaRPr lang="en-US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52919" y="2266682"/>
            <a:ext cx="2947482" cy="3458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4400" dirty="0" smtClean="0"/>
              <a:t>WP5</a:t>
            </a:r>
            <a:r>
              <a:rPr lang="sl-SI" sz="4400" dirty="0"/>
              <a:t/>
            </a:r>
            <a:br>
              <a:rPr lang="sl-SI" sz="4400" dirty="0"/>
            </a:br>
            <a:r>
              <a:rPr lang="sl-SI" sz="4400" b="1" dirty="0" smtClean="0"/>
              <a:t>MGI</a:t>
            </a:r>
            <a:endParaRPr lang="en-US" sz="4400" b="1" dirty="0"/>
          </a:p>
        </p:txBody>
      </p:sp>
      <p:sp>
        <p:nvSpPr>
          <p:cNvPr id="28" name="Rectangle 27"/>
          <p:cNvSpPr/>
          <p:nvPr/>
        </p:nvSpPr>
        <p:spPr>
          <a:xfrm>
            <a:off x="3857837" y="4140371"/>
            <a:ext cx="1523631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Milestones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365228" y="4861948"/>
            <a:ext cx="980605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34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796856" y="4861948"/>
            <a:ext cx="5415594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Optimised</a:t>
            </a:r>
            <a:r>
              <a:rPr lang="en-US" dirty="0"/>
              <a:t> processing parameters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614" y="4754966"/>
            <a:ext cx="1502091" cy="97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29" grpId="0" animBg="1"/>
      <p:bldP spid="32" grpId="0" animBg="1"/>
      <p:bldP spid="30" grpId="0" animBg="1"/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55" y="1265506"/>
            <a:ext cx="1141945" cy="14884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2919" y="2266682"/>
            <a:ext cx="2947482" cy="3458338"/>
          </a:xfrm>
        </p:spPr>
        <p:txBody>
          <a:bodyPr>
            <a:normAutofit/>
          </a:bodyPr>
          <a:lstStyle/>
          <a:p>
            <a:pPr algn="ctr"/>
            <a:r>
              <a:rPr lang="sl-SI" sz="4400" dirty="0" smtClean="0"/>
              <a:t>WP6</a:t>
            </a:r>
            <a:br>
              <a:rPr lang="sl-SI" sz="4400" dirty="0" smtClean="0"/>
            </a:br>
            <a:r>
              <a:rPr lang="sl-SI" sz="4400" b="1" dirty="0" smtClean="0"/>
              <a:t>IVL</a:t>
            </a:r>
            <a:endParaRPr lang="en-US" sz="4400" b="1" dirty="0"/>
          </a:p>
        </p:txBody>
      </p:sp>
      <p:sp>
        <p:nvSpPr>
          <p:cNvPr id="19" name="Rectangle 18"/>
          <p:cNvSpPr/>
          <p:nvPr/>
        </p:nvSpPr>
        <p:spPr>
          <a:xfrm>
            <a:off x="3857838" y="773634"/>
            <a:ext cx="7487996" cy="5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WP6: </a:t>
            </a:r>
            <a:r>
              <a:rPr lang="en-GB" dirty="0"/>
              <a:t>Circular economy impacts evaluation (IVL, all partners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57839" y="2863362"/>
            <a:ext cx="2707853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T6.1</a:t>
            </a:r>
            <a:r>
              <a:rPr lang="sl-SI" dirty="0" smtClean="0"/>
              <a:t> </a:t>
            </a:r>
            <a:r>
              <a:rPr lang="en-US" dirty="0"/>
              <a:t>Literature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57838" y="1528018"/>
            <a:ext cx="7487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Scenarios for industrial upscaling will be elaborated, including a thorough LCA </a:t>
            </a:r>
            <a:r>
              <a:rPr lang="en-GB" dirty="0" smtClean="0"/>
              <a:t>compared </a:t>
            </a:r>
            <a:r>
              <a:rPr lang="en-GB" dirty="0"/>
              <a:t>to the LCA for primary production of NdFeB from mined sources of </a:t>
            </a:r>
            <a:r>
              <a:rPr lang="en-GB" dirty="0" smtClean="0"/>
              <a:t>materials.</a:t>
            </a:r>
            <a:r>
              <a:rPr lang="en-US" dirty="0"/>
              <a:t> TEA will be </a:t>
            </a:r>
            <a:r>
              <a:rPr lang="en-US" dirty="0" smtClean="0"/>
              <a:t>performed</a:t>
            </a:r>
            <a:r>
              <a:rPr lang="sl-SI" dirty="0" smtClean="0"/>
              <a:t> </a:t>
            </a:r>
            <a:r>
              <a:rPr lang="en-GB" dirty="0" smtClean="0"/>
              <a:t>and </a:t>
            </a:r>
            <a:r>
              <a:rPr lang="en-GB" dirty="0"/>
              <a:t>used to guide the most promising reprocessing routes in the </a:t>
            </a:r>
            <a:r>
              <a:rPr lang="en-GB" dirty="0" smtClean="0"/>
              <a:t>project</a:t>
            </a:r>
            <a:r>
              <a:rPr lang="sl-SI" dirty="0"/>
              <a:t>.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796856" y="3584939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L</a:t>
            </a:r>
            <a:r>
              <a:rPr lang="en-GB" dirty="0" err="1" smtClean="0"/>
              <a:t>iterature</a:t>
            </a:r>
            <a:r>
              <a:rPr lang="en-GB" dirty="0" smtClean="0"/>
              <a:t> </a:t>
            </a:r>
            <a:r>
              <a:rPr lang="en-GB" dirty="0"/>
              <a:t>review of the environmental impact of RE magnets and recycling </a:t>
            </a:r>
            <a:r>
              <a:rPr lang="en-GB" dirty="0" smtClean="0"/>
              <a:t>options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796857" y="4306517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I</a:t>
            </a:r>
            <a:r>
              <a:rPr lang="en-GB" dirty="0" err="1" smtClean="0"/>
              <a:t>ncluding</a:t>
            </a:r>
            <a:r>
              <a:rPr lang="en-GB" dirty="0" smtClean="0"/>
              <a:t> the</a:t>
            </a:r>
            <a:r>
              <a:rPr lang="sl-SI" dirty="0" smtClean="0"/>
              <a:t> </a:t>
            </a:r>
            <a:r>
              <a:rPr lang="en-GB" dirty="0" smtClean="0"/>
              <a:t>environmental impact of conventional coating removal methods for polymer bonded and sintered</a:t>
            </a:r>
            <a:r>
              <a:rPr lang="sl-SI" dirty="0" smtClean="0"/>
              <a:t> </a:t>
            </a:r>
            <a:r>
              <a:rPr lang="en-US" dirty="0" smtClean="0"/>
              <a:t>magnets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96855" y="5032122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err="1" smtClean="0"/>
              <a:t>Using</a:t>
            </a:r>
            <a:r>
              <a:rPr lang="sl-SI" dirty="0" smtClean="0"/>
              <a:t> </a:t>
            </a:r>
            <a:r>
              <a:rPr lang="en-GB" dirty="0" smtClean="0"/>
              <a:t>data </a:t>
            </a:r>
            <a:r>
              <a:rPr lang="en-GB" dirty="0"/>
              <a:t>already available from the FP7/HORIZON2020 projects</a:t>
            </a:r>
          </a:p>
          <a:p>
            <a:r>
              <a:rPr lang="en-US" dirty="0"/>
              <a:t>“REMANENCE</a:t>
            </a:r>
            <a:r>
              <a:rPr lang="en-US" dirty="0" smtClean="0"/>
              <a:t>”, </a:t>
            </a:r>
            <a:r>
              <a:rPr lang="en-US" dirty="0"/>
              <a:t>“REProMag” </a:t>
            </a:r>
            <a:r>
              <a:rPr lang="en-US" dirty="0" smtClean="0"/>
              <a:t>and </a:t>
            </a:r>
            <a:r>
              <a:rPr lang="en-US" dirty="0"/>
              <a:t>“ROMEO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3" y="4572000"/>
            <a:ext cx="1710725" cy="141477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709901" y="2857419"/>
            <a:ext cx="1026457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M1-9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5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55" y="1265506"/>
            <a:ext cx="1141945" cy="14884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2919" y="2266682"/>
            <a:ext cx="2947482" cy="3458338"/>
          </a:xfrm>
        </p:spPr>
        <p:txBody>
          <a:bodyPr>
            <a:normAutofit/>
          </a:bodyPr>
          <a:lstStyle/>
          <a:p>
            <a:pPr algn="ctr"/>
            <a:r>
              <a:rPr lang="sl-SI" sz="4400" dirty="0" smtClean="0"/>
              <a:t>WP6</a:t>
            </a:r>
            <a:br>
              <a:rPr lang="sl-SI" sz="4400" dirty="0" smtClean="0"/>
            </a:br>
            <a:r>
              <a:rPr lang="sl-SI" sz="4400" b="1" dirty="0" smtClean="0"/>
              <a:t>IVL</a:t>
            </a:r>
            <a:endParaRPr lang="en-US" sz="4400" b="1" dirty="0"/>
          </a:p>
        </p:txBody>
      </p:sp>
      <p:sp>
        <p:nvSpPr>
          <p:cNvPr id="19" name="Rectangle 18"/>
          <p:cNvSpPr/>
          <p:nvPr/>
        </p:nvSpPr>
        <p:spPr>
          <a:xfrm>
            <a:off x="3857838" y="773634"/>
            <a:ext cx="7487996" cy="5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WP6: </a:t>
            </a:r>
            <a:r>
              <a:rPr lang="en-GB" dirty="0"/>
              <a:t>Circular economy impacts evaluation (IVL, all partners)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57837" y="1514246"/>
            <a:ext cx="4221861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T6.2</a:t>
            </a:r>
            <a:r>
              <a:rPr lang="sl-SI" dirty="0" smtClean="0"/>
              <a:t> </a:t>
            </a:r>
            <a:r>
              <a:rPr lang="en-US" dirty="0"/>
              <a:t>Environmental impact </a:t>
            </a:r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796856" y="2235823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T</a:t>
            </a:r>
            <a:r>
              <a:rPr lang="en-GB" dirty="0" smtClean="0"/>
              <a:t>he </a:t>
            </a:r>
            <a:r>
              <a:rPr lang="en-GB" dirty="0"/>
              <a:t>environmental impact of </a:t>
            </a:r>
            <a:r>
              <a:rPr lang="en-GB" dirty="0" smtClean="0"/>
              <a:t>the</a:t>
            </a:r>
            <a:r>
              <a:rPr lang="sl-SI" dirty="0" smtClean="0"/>
              <a:t> </a:t>
            </a:r>
            <a:r>
              <a:rPr lang="en-GB" dirty="0" smtClean="0"/>
              <a:t>suggested </a:t>
            </a:r>
            <a:r>
              <a:rPr lang="en-GB" dirty="0"/>
              <a:t>routes defined within the project compared to conventional methods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796857" y="2957401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F</a:t>
            </a:r>
            <a:r>
              <a:rPr lang="en-GB" dirty="0" err="1" smtClean="0"/>
              <a:t>ocus</a:t>
            </a:r>
            <a:r>
              <a:rPr lang="en-GB" dirty="0" smtClean="0"/>
              <a:t> </a:t>
            </a:r>
            <a:r>
              <a:rPr lang="en-GB" dirty="0"/>
              <a:t>on the labelling system and coating removal and upgrading routes for recycled magnets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857838" y="3694147"/>
            <a:ext cx="2677874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T6.3</a:t>
            </a:r>
            <a:r>
              <a:rPr lang="sl-SI" dirty="0" smtClean="0"/>
              <a:t> </a:t>
            </a:r>
            <a:r>
              <a:rPr lang="en-US" dirty="0"/>
              <a:t>Economic </a:t>
            </a:r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796855" y="4415724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the economic impact of the new </a:t>
            </a:r>
            <a:r>
              <a:rPr lang="en-GB" dirty="0" err="1"/>
              <a:t>approachs</a:t>
            </a:r>
            <a:r>
              <a:rPr lang="en-GB" dirty="0"/>
              <a:t> </a:t>
            </a:r>
            <a:r>
              <a:rPr lang="sl-SI" dirty="0" err="1" smtClean="0"/>
              <a:t>will</a:t>
            </a:r>
            <a:r>
              <a:rPr lang="en-GB" dirty="0" smtClean="0"/>
              <a:t> </a:t>
            </a:r>
            <a:r>
              <a:rPr lang="en-GB" dirty="0"/>
              <a:t>be considered with the help of a Life Cycle Cost approach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796856" y="5137302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T</a:t>
            </a:r>
            <a:r>
              <a:rPr lang="en-US" dirty="0" err="1" smtClean="0"/>
              <a:t>otal</a:t>
            </a:r>
            <a:r>
              <a:rPr lang="sl-SI" dirty="0" smtClean="0"/>
              <a:t> </a:t>
            </a:r>
            <a:r>
              <a:rPr lang="en-GB" dirty="0" smtClean="0"/>
              <a:t>cost </a:t>
            </a:r>
            <a:r>
              <a:rPr lang="en-GB" dirty="0"/>
              <a:t>of acquiring, owning, using, and disposing of the production line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3" y="4572000"/>
            <a:ext cx="1710725" cy="141477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207483" y="1514245"/>
            <a:ext cx="1026457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M6-33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679920" y="3689750"/>
            <a:ext cx="1026457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M16-33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3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55" y="1265506"/>
            <a:ext cx="1141945" cy="14884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2919" y="2266682"/>
            <a:ext cx="2947482" cy="3458338"/>
          </a:xfrm>
        </p:spPr>
        <p:txBody>
          <a:bodyPr>
            <a:normAutofit/>
          </a:bodyPr>
          <a:lstStyle/>
          <a:p>
            <a:pPr algn="ctr"/>
            <a:r>
              <a:rPr lang="sl-SI" sz="4400" dirty="0" smtClean="0"/>
              <a:t>WP6</a:t>
            </a:r>
            <a:br>
              <a:rPr lang="sl-SI" sz="4400" dirty="0" smtClean="0"/>
            </a:br>
            <a:r>
              <a:rPr lang="sl-SI" sz="4400" b="1" dirty="0" smtClean="0"/>
              <a:t>IVL</a:t>
            </a:r>
            <a:endParaRPr lang="en-US" sz="4400" b="1" dirty="0"/>
          </a:p>
        </p:txBody>
      </p:sp>
      <p:sp>
        <p:nvSpPr>
          <p:cNvPr id="19" name="Rectangle 18"/>
          <p:cNvSpPr/>
          <p:nvPr/>
        </p:nvSpPr>
        <p:spPr>
          <a:xfrm>
            <a:off x="3857838" y="773634"/>
            <a:ext cx="7487996" cy="5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WP6: </a:t>
            </a:r>
            <a:r>
              <a:rPr lang="en-GB" dirty="0"/>
              <a:t>Circular economy impacts evaluation (IVL, all partners)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57837" y="1514246"/>
            <a:ext cx="3727186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T6.4</a:t>
            </a:r>
            <a:r>
              <a:rPr lang="sl-SI" dirty="0" smtClean="0"/>
              <a:t> </a:t>
            </a:r>
            <a:r>
              <a:rPr lang="en-US" dirty="0"/>
              <a:t>Health &amp; Security </a:t>
            </a:r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796856" y="2235823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I</a:t>
            </a:r>
            <a:r>
              <a:rPr lang="en-US" dirty="0" err="1" smtClean="0"/>
              <a:t>nvestigating</a:t>
            </a:r>
            <a:r>
              <a:rPr lang="en-US" dirty="0" smtClean="0"/>
              <a:t> </a:t>
            </a:r>
            <a:r>
              <a:rPr lang="en-US" dirty="0"/>
              <a:t>any potential </a:t>
            </a:r>
            <a:r>
              <a:rPr lang="en-US" dirty="0" smtClean="0"/>
              <a:t>safety</a:t>
            </a:r>
            <a:r>
              <a:rPr lang="sl-SI" dirty="0" smtClean="0"/>
              <a:t> </a:t>
            </a:r>
            <a:r>
              <a:rPr lang="en-GB" dirty="0" smtClean="0"/>
              <a:t>considerations </a:t>
            </a:r>
            <a:r>
              <a:rPr lang="en-GB" dirty="0"/>
              <a:t>needed for working with RE </a:t>
            </a:r>
            <a:r>
              <a:rPr lang="en-GB" dirty="0" smtClean="0"/>
              <a:t>magnets/powders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796857" y="2957401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R</a:t>
            </a:r>
            <a:r>
              <a:rPr lang="en-GB" dirty="0" err="1" smtClean="0"/>
              <a:t>espective</a:t>
            </a:r>
            <a:r>
              <a:rPr lang="en-GB" dirty="0" smtClean="0"/>
              <a:t> </a:t>
            </a:r>
            <a:r>
              <a:rPr lang="en-GB" dirty="0"/>
              <a:t>data sheets will be collected </a:t>
            </a:r>
            <a:r>
              <a:rPr lang="en-GB" dirty="0" smtClean="0"/>
              <a:t>from</a:t>
            </a:r>
            <a:r>
              <a:rPr lang="sl-SI" dirty="0" smtClean="0"/>
              <a:t> </a:t>
            </a:r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96854" y="3678978"/>
            <a:ext cx="6385803" cy="89302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The resulting report will establish guidelines for a controlled, safe working </a:t>
            </a:r>
            <a:r>
              <a:rPr lang="en-GB" dirty="0" smtClean="0"/>
              <a:t>environment</a:t>
            </a:r>
            <a:r>
              <a:rPr lang="sl-SI" dirty="0" smtClean="0"/>
              <a:t> </a:t>
            </a:r>
            <a:r>
              <a:rPr lang="en-GB" dirty="0" smtClean="0"/>
              <a:t>for </a:t>
            </a:r>
            <a:r>
              <a:rPr lang="en-GB" dirty="0"/>
              <a:t>the recycling and production of RE magnets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3" y="4572000"/>
            <a:ext cx="1710725" cy="141477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727798" y="1514246"/>
            <a:ext cx="1026457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M26-36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8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55" y="1265506"/>
            <a:ext cx="1141945" cy="148846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857838" y="773634"/>
            <a:ext cx="7487996" cy="5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WP6: </a:t>
            </a:r>
            <a:r>
              <a:rPr lang="en-GB" dirty="0"/>
              <a:t>Circular economy impacts evaluation (IVL, all partners)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57838" y="1709120"/>
            <a:ext cx="1718503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err="1" smtClean="0"/>
              <a:t>Deliverables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96857" y="2430697"/>
            <a:ext cx="5415594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6.1 </a:t>
            </a:r>
            <a:r>
              <a:rPr lang="en-US" dirty="0"/>
              <a:t>LCA for conventional recycling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365229" y="2430697"/>
            <a:ext cx="980605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10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796857" y="2902513"/>
            <a:ext cx="5415594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6.2 </a:t>
            </a:r>
            <a:r>
              <a:rPr lang="en-US" dirty="0"/>
              <a:t>LCA for suggested recycling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365229" y="2902513"/>
            <a:ext cx="980605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34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796857" y="3374329"/>
            <a:ext cx="5415594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6</a:t>
            </a:r>
            <a:r>
              <a:rPr lang="sl-SI" dirty="0" smtClean="0"/>
              <a:t>.3 </a:t>
            </a:r>
            <a:r>
              <a:rPr lang="en-US" dirty="0"/>
              <a:t>Life Cycle Cost report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365229" y="3374329"/>
            <a:ext cx="980605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34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796857" y="3846145"/>
            <a:ext cx="5415594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6.4 </a:t>
            </a:r>
            <a:r>
              <a:rPr lang="en-US" dirty="0"/>
              <a:t>Health and safety report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365229" y="3846145"/>
            <a:ext cx="980605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36</a:t>
            </a:r>
            <a:endParaRPr lang="en-US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52919" y="2266682"/>
            <a:ext cx="2947482" cy="3458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4400" dirty="0" smtClean="0"/>
              <a:t>WP6</a:t>
            </a:r>
            <a:r>
              <a:rPr lang="sl-SI" sz="4400" dirty="0"/>
              <a:t/>
            </a:r>
            <a:br>
              <a:rPr lang="sl-SI" sz="4400" dirty="0"/>
            </a:br>
            <a:r>
              <a:rPr lang="sl-SI" sz="4400" b="1" dirty="0" smtClean="0"/>
              <a:t>IVL</a:t>
            </a:r>
            <a:endParaRPr lang="en-US" sz="4400" b="1" dirty="0"/>
          </a:p>
        </p:txBody>
      </p:sp>
      <p:sp>
        <p:nvSpPr>
          <p:cNvPr id="28" name="Rectangle 27"/>
          <p:cNvSpPr/>
          <p:nvPr/>
        </p:nvSpPr>
        <p:spPr>
          <a:xfrm>
            <a:off x="3857837" y="4290275"/>
            <a:ext cx="1523631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Milestones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365228" y="5011852"/>
            <a:ext cx="980605" cy="46359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34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796856" y="5011852"/>
            <a:ext cx="5415594" cy="46359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LCA/LCC completed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3" y="4572000"/>
            <a:ext cx="1710725" cy="141477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0365228" y="5602384"/>
            <a:ext cx="980605" cy="46359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36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796856" y="5602384"/>
            <a:ext cx="5415594" cy="46359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Health &amp; Safety Report completed</a:t>
            </a:r>
          </a:p>
        </p:txBody>
      </p:sp>
    </p:spTree>
    <p:extLst>
      <p:ext uri="{BB962C8B-B14F-4D97-AF65-F5344CB8AC3E}">
        <p14:creationId xmlns:p14="http://schemas.microsoft.com/office/powerpoint/2010/main" val="221315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9" grpId="0" animBg="1"/>
      <p:bldP spid="32" grpId="0" animBg="1"/>
      <p:bldP spid="33" grpId="0" animBg="1"/>
      <p:bldP spid="34" grpId="0" animBg="1"/>
      <p:bldP spid="30" grpId="0" animBg="1"/>
      <p:bldP spid="31" grpId="0" animBg="1"/>
      <p:bldP spid="23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55" y="1265506"/>
            <a:ext cx="1141945" cy="14884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2919" y="2266682"/>
            <a:ext cx="2947482" cy="3458338"/>
          </a:xfrm>
        </p:spPr>
        <p:txBody>
          <a:bodyPr>
            <a:normAutofit/>
          </a:bodyPr>
          <a:lstStyle/>
          <a:p>
            <a:pPr algn="ctr"/>
            <a:r>
              <a:rPr lang="sl-SI" sz="4400" dirty="0" smtClean="0"/>
              <a:t>WP7</a:t>
            </a:r>
            <a:br>
              <a:rPr lang="sl-SI" sz="4400" dirty="0" smtClean="0"/>
            </a:br>
            <a:r>
              <a:rPr lang="sl-SI" sz="4400" b="1" dirty="0" smtClean="0"/>
              <a:t>JSI</a:t>
            </a:r>
            <a:endParaRPr lang="en-US" sz="4400" b="1" dirty="0"/>
          </a:p>
        </p:txBody>
      </p:sp>
      <p:sp>
        <p:nvSpPr>
          <p:cNvPr id="19" name="Rectangle 18"/>
          <p:cNvSpPr/>
          <p:nvPr/>
        </p:nvSpPr>
        <p:spPr>
          <a:xfrm>
            <a:off x="3857838" y="773634"/>
            <a:ext cx="7487996" cy="5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/>
              <a:t>WP7: </a:t>
            </a:r>
            <a:r>
              <a:rPr lang="en-GB" b="1" dirty="0"/>
              <a:t>Dissemination &amp; Exploitation (JSI, all partners).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57838" y="2578548"/>
            <a:ext cx="4326792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T7.1</a:t>
            </a:r>
            <a:r>
              <a:rPr lang="sl-SI" dirty="0" smtClean="0"/>
              <a:t> </a:t>
            </a:r>
            <a:r>
              <a:rPr lang="en-US" dirty="0"/>
              <a:t>Dissemination and Communication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57838" y="1510678"/>
            <a:ext cx="7487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work package is dedicated to communication and exploitation of project results </a:t>
            </a:r>
            <a:r>
              <a:rPr lang="en-GB" dirty="0" smtClean="0"/>
              <a:t>and</a:t>
            </a:r>
            <a:r>
              <a:rPr lang="sl-SI" dirty="0" smtClean="0"/>
              <a:t> </a:t>
            </a:r>
            <a:r>
              <a:rPr lang="en-GB" dirty="0" smtClean="0"/>
              <a:t>achievements </a:t>
            </a:r>
            <a:r>
              <a:rPr lang="en-GB" dirty="0"/>
              <a:t>to identified target audiences to maximise active involvement and impact.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796856" y="3300125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Provision of information for target groups about project achievements through printed and </a:t>
            </a:r>
            <a:r>
              <a:rPr lang="en-GB" dirty="0" smtClean="0"/>
              <a:t>digital</a:t>
            </a:r>
            <a:r>
              <a:rPr lang="sl-SI" dirty="0" smtClean="0"/>
              <a:t> </a:t>
            </a:r>
            <a:r>
              <a:rPr lang="en-US" dirty="0" smtClean="0"/>
              <a:t>materials</a:t>
            </a:r>
            <a:r>
              <a:rPr lang="en-US" dirty="0"/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96855" y="4029436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err="1" smtClean="0"/>
              <a:t>Dedicated</a:t>
            </a:r>
            <a:r>
              <a:rPr lang="sl-SI" dirty="0" smtClean="0"/>
              <a:t> w</a:t>
            </a:r>
            <a:r>
              <a:rPr lang="en-US" dirty="0" err="1" smtClean="0"/>
              <a:t>ebsite</a:t>
            </a:r>
            <a:r>
              <a:rPr lang="sl-SI" dirty="0" smtClean="0"/>
              <a:t>, </a:t>
            </a:r>
            <a:r>
              <a:rPr lang="en-US" dirty="0"/>
              <a:t>4 press </a:t>
            </a:r>
            <a:r>
              <a:rPr lang="en-US" dirty="0" smtClean="0"/>
              <a:t>releases</a:t>
            </a:r>
            <a:r>
              <a:rPr lang="sl-SI" dirty="0" smtClean="0"/>
              <a:t>, 3 </a:t>
            </a:r>
            <a:r>
              <a:rPr lang="en-US" dirty="0" smtClean="0"/>
              <a:t>electronic newsletters</a:t>
            </a:r>
            <a:r>
              <a:rPr lang="sl-SI" dirty="0" smtClean="0"/>
              <a:t>, </a:t>
            </a:r>
            <a:r>
              <a:rPr lang="sl-SI" dirty="0"/>
              <a:t>p</a:t>
            </a:r>
            <a:r>
              <a:rPr lang="en-GB" dirty="0" err="1" smtClean="0"/>
              <a:t>ublishing</a:t>
            </a:r>
            <a:r>
              <a:rPr lang="en-GB" dirty="0" smtClean="0"/>
              <a:t> </a:t>
            </a:r>
            <a:r>
              <a:rPr lang="en-GB" dirty="0"/>
              <a:t>of papers in top </a:t>
            </a:r>
            <a:r>
              <a:rPr lang="en-GB" dirty="0" smtClean="0"/>
              <a:t>journals</a:t>
            </a:r>
            <a:r>
              <a:rPr lang="sl-SI" dirty="0" smtClean="0"/>
              <a:t>, p</a:t>
            </a:r>
            <a:r>
              <a:rPr lang="en-US" dirty="0" err="1" smtClean="0"/>
              <a:t>ublic</a:t>
            </a:r>
            <a:r>
              <a:rPr lang="en-US" dirty="0" smtClean="0"/>
              <a:t> </a:t>
            </a:r>
            <a:r>
              <a:rPr lang="en-US" dirty="0"/>
              <a:t>outreach activities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536" y="4714441"/>
            <a:ext cx="1386247" cy="101057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327405" y="2578547"/>
            <a:ext cx="1026457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M1-36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7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55" y="1265506"/>
            <a:ext cx="1141945" cy="14884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2919" y="2266682"/>
            <a:ext cx="2947482" cy="3458338"/>
          </a:xfrm>
        </p:spPr>
        <p:txBody>
          <a:bodyPr>
            <a:normAutofit/>
          </a:bodyPr>
          <a:lstStyle/>
          <a:p>
            <a:pPr algn="ctr"/>
            <a:r>
              <a:rPr lang="sl-SI" sz="4400" dirty="0"/>
              <a:t>WP7</a:t>
            </a:r>
            <a:br>
              <a:rPr lang="sl-SI" sz="4400" dirty="0"/>
            </a:br>
            <a:r>
              <a:rPr lang="sl-SI" sz="4400" b="1" dirty="0"/>
              <a:t>JSI</a:t>
            </a:r>
            <a:endParaRPr lang="en-US" sz="4400" b="1" dirty="0"/>
          </a:p>
        </p:txBody>
      </p:sp>
      <p:sp>
        <p:nvSpPr>
          <p:cNvPr id="19" name="Rectangle 18"/>
          <p:cNvSpPr/>
          <p:nvPr/>
        </p:nvSpPr>
        <p:spPr>
          <a:xfrm>
            <a:off x="3857838" y="773634"/>
            <a:ext cx="7487996" cy="5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/>
              <a:t>WP7: </a:t>
            </a:r>
            <a:r>
              <a:rPr lang="en-GB" b="1" dirty="0"/>
              <a:t>Dissemination &amp; Exploitation (JSI, all partners).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57837" y="1514246"/>
            <a:ext cx="4311801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T7.2</a:t>
            </a:r>
            <a:r>
              <a:rPr lang="sl-SI" dirty="0" smtClean="0"/>
              <a:t> </a:t>
            </a:r>
            <a:r>
              <a:rPr lang="en-US" dirty="0"/>
              <a:t>Technology and knowledge transfer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96856" y="2235823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The task will raise awareness of the real costs of magnets and the rarity of the materials </a:t>
            </a:r>
            <a:r>
              <a:rPr lang="en-GB" dirty="0" smtClean="0"/>
              <a:t>involved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796857" y="2957401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The consortium will </a:t>
            </a:r>
            <a:r>
              <a:rPr lang="en-GB" dirty="0" smtClean="0"/>
              <a:t>organise </a:t>
            </a:r>
            <a:r>
              <a:rPr lang="en-GB" dirty="0"/>
              <a:t>two training </a:t>
            </a:r>
            <a:r>
              <a:rPr lang="en-GB" dirty="0" smtClean="0"/>
              <a:t>workshops </a:t>
            </a:r>
            <a:r>
              <a:rPr lang="en-GB" dirty="0"/>
              <a:t>to promote the grading and labelling system and </a:t>
            </a:r>
            <a:r>
              <a:rPr lang="en-GB" dirty="0" smtClean="0"/>
              <a:t>other</a:t>
            </a:r>
            <a:r>
              <a:rPr lang="sl-SI" dirty="0" smtClean="0"/>
              <a:t> </a:t>
            </a:r>
            <a:r>
              <a:rPr lang="en-GB" dirty="0" smtClean="0"/>
              <a:t>project </a:t>
            </a:r>
            <a:r>
              <a:rPr lang="en-GB" dirty="0"/>
              <a:t>results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857837" y="4418188"/>
            <a:ext cx="3862098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T7.3</a:t>
            </a:r>
            <a:r>
              <a:rPr lang="sl-SI" dirty="0" smtClean="0"/>
              <a:t> </a:t>
            </a:r>
            <a:r>
              <a:rPr lang="en-US" dirty="0"/>
              <a:t>Technology and market watch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796856" y="5137302"/>
            <a:ext cx="6385803" cy="109860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Technology and market watch activities will be performed by the means of IPR surveys </a:t>
            </a:r>
            <a:r>
              <a:rPr lang="en-GB" dirty="0" smtClean="0"/>
              <a:t>and</a:t>
            </a:r>
            <a:r>
              <a:rPr lang="sl-SI" dirty="0" smtClean="0"/>
              <a:t> </a:t>
            </a:r>
            <a:r>
              <a:rPr lang="en-GB" dirty="0" smtClean="0"/>
              <a:t>trademark </a:t>
            </a:r>
            <a:r>
              <a:rPr lang="en-GB" dirty="0"/>
              <a:t>research in specialised databases</a:t>
            </a:r>
            <a:r>
              <a:rPr lang="en-GB" dirty="0" smtClean="0"/>
              <a:t>.</a:t>
            </a:r>
            <a:r>
              <a:rPr lang="en-GB" dirty="0"/>
              <a:t> to identify relevant patents </a:t>
            </a:r>
            <a:r>
              <a:rPr lang="en-GB" dirty="0" smtClean="0"/>
              <a:t>or</a:t>
            </a:r>
            <a:r>
              <a:rPr lang="sl-SI" dirty="0" smtClean="0"/>
              <a:t> </a:t>
            </a:r>
            <a:r>
              <a:rPr lang="en-US" dirty="0" smtClean="0"/>
              <a:t>technologies </a:t>
            </a:r>
            <a:r>
              <a:rPr lang="en-US" dirty="0"/>
              <a:t>and trademark infringements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536" y="4714441"/>
            <a:ext cx="1386247" cy="101057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96855" y="3694147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P</a:t>
            </a:r>
            <a:r>
              <a:rPr lang="en-GB" dirty="0" err="1" smtClean="0"/>
              <a:t>ublish</a:t>
            </a:r>
            <a:r>
              <a:rPr lang="en-GB" dirty="0" smtClean="0"/>
              <a:t> </a:t>
            </a:r>
            <a:r>
              <a:rPr lang="en-GB" dirty="0"/>
              <a:t>four open access scientific/industrial </a:t>
            </a:r>
            <a:r>
              <a:rPr lang="en-GB" dirty="0" smtClean="0"/>
              <a:t>publications</a:t>
            </a:r>
            <a:r>
              <a:rPr lang="sl-SI" dirty="0" smtClean="0"/>
              <a:t>. </a:t>
            </a:r>
            <a:r>
              <a:rPr lang="en-GB" dirty="0" smtClean="0"/>
              <a:t>give </a:t>
            </a:r>
            <a:r>
              <a:rPr lang="en-GB" dirty="0"/>
              <a:t>five or more presentations </a:t>
            </a:r>
            <a:r>
              <a:rPr lang="en-GB" dirty="0" smtClean="0"/>
              <a:t>at fairs </a:t>
            </a:r>
            <a:r>
              <a:rPr lang="en-GB" dirty="0"/>
              <a:t>and conferences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17410" y="1514245"/>
            <a:ext cx="1026457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M4-33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864142" y="4426675"/>
            <a:ext cx="1026457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M4-36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1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55" y="1265506"/>
            <a:ext cx="1141945" cy="14884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2919" y="2266682"/>
            <a:ext cx="2947482" cy="3458338"/>
          </a:xfrm>
        </p:spPr>
        <p:txBody>
          <a:bodyPr>
            <a:normAutofit/>
          </a:bodyPr>
          <a:lstStyle/>
          <a:p>
            <a:pPr algn="ctr"/>
            <a:r>
              <a:rPr lang="sl-SI" sz="4400" dirty="0"/>
              <a:t>WP7</a:t>
            </a:r>
            <a:br>
              <a:rPr lang="sl-SI" sz="4400" dirty="0"/>
            </a:br>
            <a:r>
              <a:rPr lang="sl-SI" sz="4400" b="1" dirty="0"/>
              <a:t>JSI</a:t>
            </a:r>
            <a:endParaRPr lang="en-US" sz="4400" b="1" dirty="0"/>
          </a:p>
        </p:txBody>
      </p:sp>
      <p:sp>
        <p:nvSpPr>
          <p:cNvPr id="19" name="Rectangle 18"/>
          <p:cNvSpPr/>
          <p:nvPr/>
        </p:nvSpPr>
        <p:spPr>
          <a:xfrm>
            <a:off x="3857838" y="773634"/>
            <a:ext cx="7487996" cy="5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/>
              <a:t>WP7: </a:t>
            </a:r>
            <a:r>
              <a:rPr lang="en-GB" b="1" dirty="0"/>
              <a:t>Dissemination &amp; Exploitation (JSI, all partners).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57838" y="1514246"/>
            <a:ext cx="2887736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T7.4</a:t>
            </a:r>
            <a:r>
              <a:rPr lang="sl-SI" dirty="0" smtClean="0"/>
              <a:t> </a:t>
            </a:r>
            <a:r>
              <a:rPr lang="en-US" dirty="0"/>
              <a:t>Management of IP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96856" y="2235823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Two IPR exploitation workshops will be held during the partner meetings to identify </a:t>
            </a:r>
            <a:r>
              <a:rPr lang="en-GB" dirty="0" smtClean="0"/>
              <a:t>exploitation</a:t>
            </a:r>
            <a:r>
              <a:rPr lang="sl-SI" dirty="0" smtClean="0"/>
              <a:t> </a:t>
            </a:r>
            <a:r>
              <a:rPr lang="en-US" dirty="0" smtClean="0"/>
              <a:t>strategies </a:t>
            </a:r>
            <a:r>
              <a:rPr lang="en-US" dirty="0"/>
              <a:t>of project results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96857" y="2957401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D</a:t>
            </a:r>
            <a:r>
              <a:rPr lang="en-GB" dirty="0" err="1" smtClean="0"/>
              <a:t>elivering</a:t>
            </a:r>
            <a:r>
              <a:rPr lang="en-GB" dirty="0" smtClean="0"/>
              <a:t> </a:t>
            </a:r>
            <a:r>
              <a:rPr lang="en-GB" dirty="0"/>
              <a:t>important input for the exploitation plan in task 7.5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536" y="4714441"/>
            <a:ext cx="1386247" cy="101057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57836" y="3698012"/>
            <a:ext cx="3052629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T7.5</a:t>
            </a:r>
            <a:r>
              <a:rPr lang="sl-SI" dirty="0" smtClean="0"/>
              <a:t> </a:t>
            </a:r>
            <a:r>
              <a:rPr lang="en-US" dirty="0"/>
              <a:t>Exploitation plan (EP)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96856" y="4419589"/>
            <a:ext cx="6385802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It </a:t>
            </a:r>
            <a:r>
              <a:rPr lang="sl-SI" dirty="0" err="1" smtClean="0"/>
              <a:t>will</a:t>
            </a:r>
            <a:r>
              <a:rPr lang="sl-SI" dirty="0" smtClean="0"/>
              <a:t> d</a:t>
            </a:r>
            <a:r>
              <a:rPr lang="en-US" dirty="0" err="1" smtClean="0"/>
              <a:t>escrib</a:t>
            </a:r>
            <a:r>
              <a:rPr lang="sl-SI" dirty="0" smtClean="0"/>
              <a:t>e</a:t>
            </a:r>
            <a:r>
              <a:rPr lang="en-US" dirty="0" smtClean="0"/>
              <a:t> </a:t>
            </a:r>
            <a:r>
              <a:rPr lang="en-US" dirty="0"/>
              <a:t>targeted </a:t>
            </a:r>
            <a:r>
              <a:rPr lang="en-US" dirty="0" smtClean="0"/>
              <a:t>exploitation</a:t>
            </a:r>
            <a:r>
              <a:rPr lang="sl-SI" dirty="0" smtClean="0"/>
              <a:t> </a:t>
            </a:r>
            <a:r>
              <a:rPr lang="en-GB" dirty="0" smtClean="0"/>
              <a:t>activities </a:t>
            </a:r>
            <a:r>
              <a:rPr lang="en-GB" dirty="0"/>
              <a:t>as well as </a:t>
            </a:r>
            <a:r>
              <a:rPr lang="sl-SI" dirty="0" smtClean="0"/>
              <a:t>a </a:t>
            </a:r>
            <a:r>
              <a:rPr lang="en-GB" dirty="0" smtClean="0"/>
              <a:t>general </a:t>
            </a:r>
            <a:r>
              <a:rPr lang="en-GB" dirty="0"/>
              <a:t>exploitation strategy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796856" y="5141167"/>
            <a:ext cx="6385803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An initial draft exploitation plan will be prepared within </a:t>
            </a:r>
            <a:r>
              <a:rPr lang="en-GB" dirty="0" smtClean="0"/>
              <a:t>M</a:t>
            </a:r>
            <a:r>
              <a:rPr lang="sl-SI" dirty="0" smtClean="0"/>
              <a:t>7 </a:t>
            </a:r>
            <a:r>
              <a:rPr lang="en-GB" dirty="0"/>
              <a:t>and will be updated </a:t>
            </a:r>
            <a:r>
              <a:rPr lang="en-GB" dirty="0" smtClean="0"/>
              <a:t>every</a:t>
            </a:r>
            <a:r>
              <a:rPr lang="sl-SI" dirty="0" smtClean="0"/>
              <a:t> </a:t>
            </a:r>
            <a:r>
              <a:rPr lang="en-US" dirty="0" smtClean="0"/>
              <a:t>six </a:t>
            </a:r>
            <a:r>
              <a:rPr lang="en-US" dirty="0"/>
              <a:t>months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910465" y="1514245"/>
            <a:ext cx="1026457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M13-36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054671" y="3698011"/>
            <a:ext cx="1026457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M3-36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2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55" y="1265506"/>
            <a:ext cx="1141945" cy="148846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857838" y="773634"/>
            <a:ext cx="7487996" cy="5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/>
              <a:t>WP7: </a:t>
            </a:r>
            <a:r>
              <a:rPr lang="en-GB" b="1" dirty="0"/>
              <a:t>Dissemination &amp; Exploitation (JSI, all partners).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857838" y="1709120"/>
            <a:ext cx="1718503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err="1" smtClean="0"/>
              <a:t>Deliverables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96857" y="2430697"/>
            <a:ext cx="5415594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7</a:t>
            </a:r>
            <a:r>
              <a:rPr lang="sl-SI" dirty="0" smtClean="0"/>
              <a:t>.1 </a:t>
            </a:r>
            <a:r>
              <a:rPr lang="en-US" dirty="0"/>
              <a:t>Communication Plan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365229" y="2430697"/>
            <a:ext cx="980605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4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796857" y="2902513"/>
            <a:ext cx="5415594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7.2 </a:t>
            </a:r>
            <a:r>
              <a:rPr lang="en-US" dirty="0"/>
              <a:t>Technology and knowledge transfer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365229" y="2902513"/>
            <a:ext cx="980605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25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796857" y="3374329"/>
            <a:ext cx="5415594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7</a:t>
            </a:r>
            <a:r>
              <a:rPr lang="sl-SI" dirty="0" smtClean="0"/>
              <a:t>.3 </a:t>
            </a:r>
            <a:r>
              <a:rPr lang="en-US" dirty="0"/>
              <a:t>Draft Exploitation Plan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365229" y="3374329"/>
            <a:ext cx="980605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7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796857" y="3846145"/>
            <a:ext cx="5415594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7.4 </a:t>
            </a:r>
            <a:r>
              <a:rPr lang="en-US" dirty="0"/>
              <a:t>Final Exploitation Plan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365229" y="3846145"/>
            <a:ext cx="980605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25</a:t>
            </a:r>
            <a:endParaRPr lang="en-US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52919" y="2266682"/>
            <a:ext cx="2947482" cy="3458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4400" dirty="0"/>
              <a:t>WP7</a:t>
            </a:r>
            <a:br>
              <a:rPr lang="sl-SI" sz="4400" dirty="0"/>
            </a:br>
            <a:r>
              <a:rPr lang="sl-SI" sz="4400" b="1" dirty="0"/>
              <a:t>JSI</a:t>
            </a:r>
            <a:endParaRPr lang="en-US" sz="44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536" y="4714441"/>
            <a:ext cx="1386247" cy="101057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796857" y="4317961"/>
            <a:ext cx="5415594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7.5 </a:t>
            </a:r>
            <a:r>
              <a:rPr lang="en-US" dirty="0"/>
              <a:t>Final Communication/Exploitation plan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365229" y="4317961"/>
            <a:ext cx="980605" cy="323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2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3" grpId="0" animBg="1"/>
      <p:bldP spid="34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PROJECT </a:t>
            </a:r>
            <a:r>
              <a:rPr lang="en-US" b="1" dirty="0" smtClean="0"/>
              <a:t>TITLE</a:t>
            </a:r>
            <a:r>
              <a:rPr lang="sl-SI" b="1" dirty="0" smtClean="0"/>
              <a:t>: </a:t>
            </a:r>
            <a:r>
              <a:rPr lang="en-GB" dirty="0" smtClean="0"/>
              <a:t>A </a:t>
            </a:r>
            <a:r>
              <a:rPr lang="en-GB" dirty="0"/>
              <a:t>novel circular economy for sustainable RE-based </a:t>
            </a:r>
            <a:r>
              <a:rPr lang="en-GB" dirty="0" smtClean="0"/>
              <a:t>magnets</a:t>
            </a:r>
            <a:endParaRPr lang="sl-SI" dirty="0" smtClean="0"/>
          </a:p>
          <a:p>
            <a:r>
              <a:rPr lang="en-GB" b="1" dirty="0" smtClean="0"/>
              <a:t>TOPIC</a:t>
            </a:r>
            <a:r>
              <a:rPr lang="sl-SI" b="1" dirty="0" smtClean="0"/>
              <a:t>: </a:t>
            </a:r>
            <a:r>
              <a:rPr lang="en-GB" dirty="0" smtClean="0"/>
              <a:t>Processing</a:t>
            </a:r>
            <a:r>
              <a:rPr lang="en-GB" dirty="0"/>
              <a:t>, Production and </a:t>
            </a:r>
            <a:r>
              <a:rPr lang="en-GB" dirty="0" smtClean="0"/>
              <a:t>Remanufacturing</a:t>
            </a:r>
            <a:endParaRPr lang="sl-SI" dirty="0" smtClean="0"/>
          </a:p>
          <a:p>
            <a:r>
              <a:rPr lang="en-US" b="1" dirty="0"/>
              <a:t>PROJECT </a:t>
            </a:r>
            <a:r>
              <a:rPr lang="en-US" b="1" dirty="0" smtClean="0"/>
              <a:t>DURATION</a:t>
            </a:r>
            <a:r>
              <a:rPr lang="sl-SI" b="1" dirty="0" smtClean="0"/>
              <a:t>: </a:t>
            </a:r>
            <a:r>
              <a:rPr lang="en-GB" dirty="0" smtClean="0"/>
              <a:t>36 </a:t>
            </a:r>
            <a:r>
              <a:rPr lang="en-GB" dirty="0"/>
              <a:t>Months ( </a:t>
            </a:r>
            <a:r>
              <a:rPr lang="en-GB" dirty="0" smtClean="0"/>
              <a:t>0</a:t>
            </a:r>
            <a:r>
              <a:rPr lang="sl-SI" dirty="0"/>
              <a:t>5</a:t>
            </a:r>
            <a:r>
              <a:rPr lang="en-GB" dirty="0" smtClean="0"/>
              <a:t> </a:t>
            </a:r>
            <a:r>
              <a:rPr lang="en-GB" dirty="0"/>
              <a:t>/ 2018 to </a:t>
            </a:r>
            <a:r>
              <a:rPr lang="en-GB" dirty="0" smtClean="0"/>
              <a:t>0</a:t>
            </a:r>
            <a:r>
              <a:rPr lang="sl-SI" dirty="0" smtClean="0"/>
              <a:t>4</a:t>
            </a:r>
            <a:r>
              <a:rPr lang="en-GB" dirty="0" smtClean="0"/>
              <a:t> </a:t>
            </a:r>
            <a:r>
              <a:rPr lang="en-GB" dirty="0"/>
              <a:t>/ </a:t>
            </a:r>
            <a:r>
              <a:rPr lang="en-GB" dirty="0" smtClean="0"/>
              <a:t>2021</a:t>
            </a:r>
            <a:r>
              <a:rPr lang="sl-SI" dirty="0" smtClean="0"/>
              <a:t> )</a:t>
            </a:r>
          </a:p>
          <a:p>
            <a:r>
              <a:rPr lang="en-GB" b="1" dirty="0" smtClean="0"/>
              <a:t>T</a:t>
            </a:r>
            <a:r>
              <a:rPr lang="sl-SI" b="1" dirty="0" smtClean="0"/>
              <a:t>HE OBJECTIVE: </a:t>
            </a:r>
            <a:r>
              <a:rPr lang="en-GB" dirty="0"/>
              <a:t>The objective of the MaXycle project is to use a more systematic approach when recycling EOL NdFeB magnets, which </a:t>
            </a:r>
            <a:r>
              <a:rPr lang="en-GB" dirty="0" smtClean="0"/>
              <a:t>would</a:t>
            </a:r>
            <a:r>
              <a:rPr lang="sl-SI" dirty="0" smtClean="0"/>
              <a:t> </a:t>
            </a:r>
            <a:r>
              <a:rPr lang="en-GB" dirty="0" smtClean="0"/>
              <a:t>help </a:t>
            </a:r>
            <a:r>
              <a:rPr lang="en-GB" dirty="0"/>
              <a:t>to recycle 15% of all the magnets produced by 2025</a:t>
            </a:r>
            <a:r>
              <a:rPr lang="en-GB" dirty="0" smtClean="0"/>
              <a:t>.</a:t>
            </a:r>
            <a:r>
              <a:rPr lang="sl-SI" dirty="0" smtClean="0"/>
              <a:t> It </a:t>
            </a:r>
            <a:r>
              <a:rPr lang="en-GB" dirty="0" smtClean="0"/>
              <a:t>will </a:t>
            </a:r>
            <a:r>
              <a:rPr lang="en-GB" dirty="0"/>
              <a:t>develop and validate a </a:t>
            </a:r>
            <a:r>
              <a:rPr lang="en-GB" dirty="0" smtClean="0"/>
              <a:t>systematic</a:t>
            </a:r>
            <a:r>
              <a:rPr lang="sl-SI" dirty="0" smtClean="0"/>
              <a:t> </a:t>
            </a:r>
            <a:r>
              <a:rPr lang="en-GB" dirty="0" smtClean="0"/>
              <a:t>approach </a:t>
            </a:r>
            <a:r>
              <a:rPr lang="en-GB" dirty="0"/>
              <a:t>to overcome the barriers currently hindering a successful circular economy for NdFeB-type magnets on </a:t>
            </a:r>
            <a:r>
              <a:rPr lang="en-GB" dirty="0" smtClean="0"/>
              <a:t>an</a:t>
            </a:r>
            <a:r>
              <a:rPr lang="sl-SI" dirty="0" smtClean="0"/>
              <a:t> </a:t>
            </a:r>
            <a:r>
              <a:rPr lang="en-GB" dirty="0" smtClean="0"/>
              <a:t>industrial </a:t>
            </a:r>
            <a:r>
              <a:rPr lang="en-GB" dirty="0"/>
              <a:t>scale.</a:t>
            </a:r>
            <a:endParaRPr lang="sl-SI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6" y="1271944"/>
            <a:ext cx="2375825" cy="3096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55" y="1265506"/>
            <a:ext cx="1141945" cy="14884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2919" y="2266682"/>
            <a:ext cx="2947482" cy="3458338"/>
          </a:xfrm>
        </p:spPr>
        <p:txBody>
          <a:bodyPr>
            <a:normAutofit/>
          </a:bodyPr>
          <a:lstStyle/>
          <a:p>
            <a:pPr algn="ctr"/>
            <a:r>
              <a:rPr lang="sl-SI" sz="4400" dirty="0"/>
              <a:t>WP7</a:t>
            </a:r>
            <a:br>
              <a:rPr lang="sl-SI" sz="4400" dirty="0"/>
            </a:br>
            <a:r>
              <a:rPr lang="sl-SI" sz="4400" b="1" dirty="0"/>
              <a:t>JSI</a:t>
            </a:r>
            <a:endParaRPr lang="en-US" sz="4400" b="1" dirty="0"/>
          </a:p>
        </p:txBody>
      </p:sp>
      <p:sp>
        <p:nvSpPr>
          <p:cNvPr id="19" name="Rectangle 18"/>
          <p:cNvSpPr/>
          <p:nvPr/>
        </p:nvSpPr>
        <p:spPr>
          <a:xfrm>
            <a:off x="3857838" y="773634"/>
            <a:ext cx="7487996" cy="5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 smtClean="0"/>
              <a:t>WP7: </a:t>
            </a:r>
            <a:r>
              <a:rPr lang="en-GB" b="1" dirty="0"/>
              <a:t>Dissemination &amp; Exploitation (JSI, all partners).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857838" y="1709120"/>
            <a:ext cx="1523631" cy="5925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Milestones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365229" y="2430697"/>
            <a:ext cx="980605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25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365228" y="3152275"/>
            <a:ext cx="980605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 28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796857" y="2430697"/>
            <a:ext cx="5415594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Final Exploitation plan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796858" y="3152275"/>
            <a:ext cx="5415594" cy="59250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Workshop on Grading and Labelling System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536" y="4714441"/>
            <a:ext cx="1386247" cy="101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5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4" grpId="0" animBg="1"/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55" y="1265506"/>
            <a:ext cx="1141945" cy="14884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2919" y="2266682"/>
            <a:ext cx="2947482" cy="3458338"/>
          </a:xfrm>
        </p:spPr>
        <p:txBody>
          <a:bodyPr>
            <a:normAutofit/>
          </a:bodyPr>
          <a:lstStyle/>
          <a:p>
            <a:pPr algn="ctr"/>
            <a:r>
              <a:rPr lang="sl-SI" dirty="0" err="1" smtClean="0"/>
              <a:t>Goals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917035" y="777496"/>
            <a:ext cx="7315200" cy="976020"/>
          </a:xfrm>
        </p:spPr>
        <p:txBody>
          <a:bodyPr/>
          <a:lstStyle/>
          <a:p>
            <a:r>
              <a:rPr lang="en-GB" dirty="0"/>
              <a:t>It is the consortium’s ambition that by 2025, with the new labelling and </a:t>
            </a:r>
            <a:r>
              <a:rPr lang="en-GB" dirty="0" smtClean="0"/>
              <a:t>recycling</a:t>
            </a:r>
            <a:r>
              <a:rPr lang="sl-SI" dirty="0" smtClean="0"/>
              <a:t> </a:t>
            </a:r>
            <a:r>
              <a:rPr lang="en-GB" dirty="0" smtClean="0"/>
              <a:t>standards </a:t>
            </a:r>
            <a:r>
              <a:rPr lang="en-GB" dirty="0"/>
              <a:t>being in place, an effective recycling rate of 15% is </a:t>
            </a:r>
            <a:r>
              <a:rPr lang="en-GB" dirty="0" smtClean="0"/>
              <a:t>achieved</a:t>
            </a:r>
            <a:r>
              <a:rPr lang="sl-SI" dirty="0" smtClean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925" y="1673146"/>
            <a:ext cx="6842077" cy="46640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62567" y="6114197"/>
            <a:ext cx="4742597" cy="341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55" y="1265506"/>
            <a:ext cx="1141945" cy="14884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2919" y="2266682"/>
            <a:ext cx="2947482" cy="3458338"/>
          </a:xfrm>
        </p:spPr>
        <p:txBody>
          <a:bodyPr/>
          <a:lstStyle/>
          <a:p>
            <a:pPr algn="ctr"/>
            <a:r>
              <a:rPr lang="en-US" dirty="0" smtClean="0"/>
              <a:t>Consortium</a:t>
            </a:r>
            <a:br>
              <a:rPr lang="en-US" dirty="0" smtClean="0"/>
            </a:br>
            <a:r>
              <a:rPr lang="en-US" sz="1800" dirty="0" smtClean="0"/>
              <a:t>(5 partners from 3 countries)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23" y="753414"/>
            <a:ext cx="4716253" cy="38357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96632" y="875591"/>
            <a:ext cx="19962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IVL </a:t>
            </a:r>
            <a:r>
              <a:rPr lang="en-GB" sz="1200" dirty="0"/>
              <a:t>Swedish Environmental </a:t>
            </a:r>
            <a:r>
              <a:rPr lang="en-GB" sz="1200" dirty="0" smtClean="0"/>
              <a:t>Research</a:t>
            </a:r>
            <a:r>
              <a:rPr lang="sl-SI" sz="1200" dirty="0" smtClean="0"/>
              <a:t> </a:t>
            </a:r>
            <a:r>
              <a:rPr lang="en-GB" sz="1200" dirty="0" smtClean="0"/>
              <a:t>Institute </a:t>
            </a:r>
            <a:r>
              <a:rPr lang="sl-SI" sz="1200" dirty="0" smtClean="0"/>
              <a:t>(Sweden)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896636" y="1659228"/>
            <a:ext cx="19962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Pforzheim University of Applied Sciences</a:t>
            </a:r>
            <a:r>
              <a:rPr lang="sl-SI" sz="1200" dirty="0" smtClean="0"/>
              <a:t> (</a:t>
            </a:r>
            <a:r>
              <a:rPr lang="sl-SI" sz="1200" dirty="0" err="1" smtClean="0"/>
              <a:t>Germany</a:t>
            </a:r>
            <a:r>
              <a:rPr lang="sl-SI" sz="1200" dirty="0" smtClean="0"/>
              <a:t>)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896635" y="2403884"/>
            <a:ext cx="19962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OBE </a:t>
            </a:r>
            <a:r>
              <a:rPr lang="en-GB" sz="1200" dirty="0" err="1"/>
              <a:t>Ohnmacht</a:t>
            </a:r>
            <a:r>
              <a:rPr lang="en-GB" sz="1200" dirty="0"/>
              <a:t> &amp; </a:t>
            </a:r>
            <a:r>
              <a:rPr lang="en-GB" sz="1200" dirty="0" err="1"/>
              <a:t>Baumgärtner</a:t>
            </a:r>
            <a:r>
              <a:rPr lang="en-GB" sz="1200" dirty="0"/>
              <a:t> GmbH &amp; Co.</a:t>
            </a:r>
          </a:p>
          <a:p>
            <a:r>
              <a:rPr lang="en-GB" sz="1200" dirty="0" smtClean="0"/>
              <a:t>KG</a:t>
            </a:r>
            <a:r>
              <a:rPr lang="sl-SI" sz="1200" dirty="0" smtClean="0"/>
              <a:t> (</a:t>
            </a:r>
            <a:r>
              <a:rPr lang="sl-SI" sz="1200" dirty="0" err="1" smtClean="0"/>
              <a:t>Germany</a:t>
            </a:r>
            <a:r>
              <a:rPr lang="sl-SI" sz="1200" dirty="0" smtClean="0"/>
              <a:t>)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896634" y="3303259"/>
            <a:ext cx="19962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Jozef</a:t>
            </a:r>
            <a:r>
              <a:rPr lang="en-GB" sz="1200" dirty="0" smtClean="0"/>
              <a:t> Stefan Institute</a:t>
            </a:r>
            <a:r>
              <a:rPr lang="sl-SI" sz="1200" dirty="0" smtClean="0"/>
              <a:t> (</a:t>
            </a:r>
            <a:r>
              <a:rPr lang="sl-SI" sz="1200" dirty="0" err="1" smtClean="0"/>
              <a:t>Slovenia</a:t>
            </a:r>
            <a:r>
              <a:rPr lang="sl-SI" sz="1200" dirty="0" smtClean="0"/>
              <a:t>)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896633" y="4017968"/>
            <a:ext cx="19962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Magneti </a:t>
            </a:r>
            <a:r>
              <a:rPr lang="sl-SI" sz="1200" dirty="0"/>
              <a:t>Ljubljana, d.d. (</a:t>
            </a:r>
            <a:r>
              <a:rPr lang="sl-SI" sz="1200" dirty="0" err="1" smtClean="0"/>
              <a:t>Slovenia</a:t>
            </a:r>
            <a:r>
              <a:rPr lang="sl-SI" sz="1200" dirty="0" smtClean="0"/>
              <a:t>)</a:t>
            </a:r>
            <a:endParaRPr lang="en-US" sz="12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329058"/>
              </p:ext>
            </p:extLst>
          </p:nvPr>
        </p:nvGraphicFramePr>
        <p:xfrm>
          <a:off x="4314421" y="4774622"/>
          <a:ext cx="7154216" cy="1735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91">
                  <a:extLst>
                    <a:ext uri="{9D8B030D-6E8A-4147-A177-3AD203B41FA5}">
                      <a16:colId xmlns:a16="http://schemas.microsoft.com/office/drawing/2014/main" val="1286118243"/>
                    </a:ext>
                  </a:extLst>
                </a:gridCol>
                <a:gridCol w="4403095">
                  <a:extLst>
                    <a:ext uri="{9D8B030D-6E8A-4147-A177-3AD203B41FA5}">
                      <a16:colId xmlns:a16="http://schemas.microsoft.com/office/drawing/2014/main" val="1650249249"/>
                    </a:ext>
                  </a:extLst>
                </a:gridCol>
                <a:gridCol w="871513">
                  <a:extLst>
                    <a:ext uri="{9D8B030D-6E8A-4147-A177-3AD203B41FA5}">
                      <a16:colId xmlns:a16="http://schemas.microsoft.com/office/drawing/2014/main" val="2969388034"/>
                    </a:ext>
                  </a:extLst>
                </a:gridCol>
                <a:gridCol w="1554417">
                  <a:extLst>
                    <a:ext uri="{9D8B030D-6E8A-4147-A177-3AD203B41FA5}">
                      <a16:colId xmlns:a16="http://schemas.microsoft.com/office/drawing/2014/main" val="23952397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PARTNER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err="1" smtClean="0"/>
                        <a:t>Acronim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EU </a:t>
                      </a:r>
                      <a:r>
                        <a:rPr lang="sl-SI" sz="1200" dirty="0" err="1" smtClean="0"/>
                        <a:t>funding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858303"/>
                  </a:ext>
                </a:extLst>
              </a:tr>
              <a:tr h="292319"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1.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/>
                        <a:t>Jozef</a:t>
                      </a:r>
                      <a:r>
                        <a:rPr lang="en-GB" sz="1200" dirty="0" smtClean="0"/>
                        <a:t> Stefan Institute</a:t>
                      </a:r>
                      <a:r>
                        <a:rPr lang="sl-SI" sz="1200" dirty="0" smtClean="0"/>
                        <a:t> (</a:t>
                      </a:r>
                      <a:r>
                        <a:rPr lang="sl-SI" sz="1200" dirty="0" err="1" smtClean="0"/>
                        <a:t>Slovenia</a:t>
                      </a:r>
                      <a:r>
                        <a:rPr lang="sl-SI" sz="1200" dirty="0" smtClean="0"/>
                        <a:t>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200" dirty="0" smtClean="0"/>
                        <a:t>IJS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134</a:t>
                      </a:r>
                      <a:r>
                        <a:rPr lang="sl-SI" sz="1200" dirty="0" smtClean="0"/>
                        <a:t>.</a:t>
                      </a:r>
                      <a:r>
                        <a:rPr lang="en-US" sz="1200" dirty="0" smtClean="0"/>
                        <a:t>420</a:t>
                      </a:r>
                      <a:r>
                        <a:rPr lang="sl-SI" sz="1200" dirty="0" smtClean="0"/>
                        <a:t> € (100%)</a:t>
                      </a:r>
                      <a:endParaRPr lang="en-US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748003"/>
                  </a:ext>
                </a:extLst>
              </a:tr>
              <a:tr h="292319"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2.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dirty="0" smtClean="0"/>
                        <a:t>Magneti Ljubljana, d.d. (</a:t>
                      </a:r>
                      <a:r>
                        <a:rPr lang="sl-SI" sz="1200" dirty="0" err="1" smtClean="0"/>
                        <a:t>Slovenia</a:t>
                      </a:r>
                      <a:r>
                        <a:rPr lang="sl-SI" sz="1200" dirty="0" smtClean="0"/>
                        <a:t>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200" dirty="0" smtClean="0"/>
                        <a:t>MGI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74</a:t>
                      </a:r>
                      <a:r>
                        <a:rPr lang="sl-SI" sz="1200" dirty="0" smtClean="0"/>
                        <a:t>.</a:t>
                      </a:r>
                      <a:r>
                        <a:rPr lang="en-US" sz="1200" dirty="0" smtClean="0"/>
                        <a:t>700</a:t>
                      </a:r>
                      <a:r>
                        <a:rPr lang="sl-SI" sz="1200" dirty="0" smtClean="0"/>
                        <a:t> € (75%)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093633"/>
                  </a:ext>
                </a:extLst>
              </a:tr>
              <a:tr h="292319"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3.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OBE </a:t>
                      </a:r>
                      <a:r>
                        <a:rPr lang="en-GB" sz="1200" dirty="0" err="1" smtClean="0"/>
                        <a:t>Ohnmacht</a:t>
                      </a:r>
                      <a:r>
                        <a:rPr lang="en-GB" sz="1200" dirty="0" smtClean="0"/>
                        <a:t> &amp; </a:t>
                      </a:r>
                      <a:r>
                        <a:rPr lang="en-GB" sz="1200" dirty="0" err="1" smtClean="0"/>
                        <a:t>Baumgärtner</a:t>
                      </a:r>
                      <a:r>
                        <a:rPr lang="en-GB" sz="1200" dirty="0" smtClean="0"/>
                        <a:t> GmbH &amp; Co.</a:t>
                      </a:r>
                      <a:r>
                        <a:rPr lang="sl-SI" sz="1200" baseline="0" dirty="0" smtClean="0"/>
                        <a:t> </a:t>
                      </a:r>
                      <a:r>
                        <a:rPr lang="en-GB" sz="1200" dirty="0" smtClean="0"/>
                        <a:t>KG</a:t>
                      </a:r>
                      <a:r>
                        <a:rPr lang="sl-SI" sz="1200" dirty="0" smtClean="0"/>
                        <a:t> (</a:t>
                      </a:r>
                      <a:r>
                        <a:rPr lang="sl-SI" sz="1200" dirty="0" err="1" smtClean="0"/>
                        <a:t>Germany</a:t>
                      </a:r>
                      <a:r>
                        <a:rPr lang="sl-SI" sz="1200" dirty="0" smtClean="0"/>
                        <a:t>)</a:t>
                      </a:r>
                      <a:r>
                        <a:rPr lang="sl-SI" sz="1200" baseline="0" dirty="0" smtClean="0"/>
                        <a:t> 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200" dirty="0" smtClean="0"/>
                        <a:t>OBE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135</a:t>
                      </a:r>
                      <a:r>
                        <a:rPr lang="sl-SI" sz="1200" dirty="0" smtClean="0"/>
                        <a:t>.</a:t>
                      </a:r>
                      <a:r>
                        <a:rPr lang="en-US" sz="1200" dirty="0" smtClean="0"/>
                        <a:t>528</a:t>
                      </a:r>
                      <a:r>
                        <a:rPr lang="sl-SI" sz="1200" dirty="0" smtClean="0"/>
                        <a:t> € (66%)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138781"/>
                  </a:ext>
                </a:extLst>
              </a:tr>
              <a:tr h="292319"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4.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Pforzheim University of Applied Sciences</a:t>
                      </a:r>
                      <a:r>
                        <a:rPr lang="sl-SI" sz="1200" dirty="0" smtClean="0"/>
                        <a:t> (</a:t>
                      </a:r>
                      <a:r>
                        <a:rPr lang="sl-SI" sz="1200" dirty="0" err="1" smtClean="0"/>
                        <a:t>Germany</a:t>
                      </a:r>
                      <a:r>
                        <a:rPr lang="sl-SI" sz="1200" dirty="0" smtClean="0"/>
                        <a:t>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200" dirty="0" smtClean="0"/>
                        <a:t>HSPF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365</a:t>
                      </a:r>
                      <a:r>
                        <a:rPr lang="sl-SI" sz="1200" dirty="0" smtClean="0"/>
                        <a:t>.</a:t>
                      </a:r>
                      <a:r>
                        <a:rPr lang="en-US" sz="1200" dirty="0" smtClean="0"/>
                        <a:t>922</a:t>
                      </a:r>
                      <a:r>
                        <a:rPr lang="sl-SI" sz="1200" dirty="0" smtClean="0"/>
                        <a:t> € (100%)</a:t>
                      </a:r>
                      <a:endParaRPr lang="en-US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662660"/>
                  </a:ext>
                </a:extLst>
              </a:tr>
              <a:tr h="292319"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5.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IVL Swedish Environmental Research</a:t>
                      </a:r>
                      <a:r>
                        <a:rPr lang="sl-SI" sz="1200" dirty="0" smtClean="0"/>
                        <a:t> </a:t>
                      </a:r>
                      <a:r>
                        <a:rPr lang="en-GB" sz="1200" dirty="0" smtClean="0"/>
                        <a:t>Institute </a:t>
                      </a:r>
                      <a:r>
                        <a:rPr lang="sl-SI" sz="1200" dirty="0" smtClean="0"/>
                        <a:t>(Sweden)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200" dirty="0" smtClean="0"/>
                        <a:t>IVL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255</a:t>
                      </a:r>
                      <a:r>
                        <a:rPr lang="sl-SI" sz="1200" dirty="0" smtClean="0"/>
                        <a:t>.</a:t>
                      </a:r>
                      <a:r>
                        <a:rPr lang="en-US" sz="1200" dirty="0" smtClean="0"/>
                        <a:t>400</a:t>
                      </a:r>
                      <a:r>
                        <a:rPr lang="sl-SI" sz="1200" dirty="0" smtClean="0"/>
                        <a:t> € (100%)</a:t>
                      </a:r>
                      <a:endParaRPr lang="en-US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168659"/>
                  </a:ext>
                </a:extLst>
              </a:tr>
            </a:tbl>
          </a:graphicData>
        </a:graphic>
      </p:graphicFrame>
      <p:cxnSp>
        <p:nvCxnSpPr>
          <p:cNvPr id="18" name="Straight Connector 17"/>
          <p:cNvCxnSpPr>
            <a:stCxn id="6" idx="1"/>
          </p:cNvCxnSpPr>
          <p:nvPr/>
        </p:nvCxnSpPr>
        <p:spPr>
          <a:xfrm flipH="1">
            <a:off x="6168980" y="1106424"/>
            <a:ext cx="727652" cy="11970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943596" y="1890060"/>
            <a:ext cx="944003" cy="11894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943600" y="2727049"/>
            <a:ext cx="953033" cy="371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6329966" y="3411639"/>
            <a:ext cx="557633" cy="8453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6329966" y="3411639"/>
            <a:ext cx="566667" cy="124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3337" y="1564570"/>
            <a:ext cx="2075301" cy="206947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9902953" y="1164068"/>
            <a:ext cx="105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Total Costs</a:t>
            </a:r>
            <a:endParaRPr lang="en-US" sz="14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55" y="1265506"/>
            <a:ext cx="1141945" cy="14884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2919" y="2266682"/>
            <a:ext cx="2947482" cy="3458338"/>
          </a:xfrm>
        </p:spPr>
        <p:txBody>
          <a:bodyPr/>
          <a:lstStyle/>
          <a:p>
            <a:pPr algn="ctr"/>
            <a:r>
              <a:rPr lang="sl-SI" dirty="0" smtClean="0"/>
              <a:t>RE magnet </a:t>
            </a:r>
            <a:r>
              <a:rPr lang="sl-SI" dirty="0" err="1" smtClean="0"/>
              <a:t>demand</a:t>
            </a:r>
            <a:endParaRPr lang="en-US" sz="1800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/>
          <a:lstStyle/>
          <a:p>
            <a:r>
              <a:rPr lang="en-GB" dirty="0"/>
              <a:t>RE magnets underpin </a:t>
            </a:r>
            <a:r>
              <a:rPr lang="en-GB" dirty="0" smtClean="0"/>
              <a:t>an</a:t>
            </a:r>
            <a:r>
              <a:rPr lang="sl-SI" dirty="0" smtClean="0"/>
              <a:t> </a:t>
            </a:r>
            <a:r>
              <a:rPr lang="en-GB" dirty="0" smtClean="0"/>
              <a:t>industry </a:t>
            </a:r>
            <a:r>
              <a:rPr lang="en-GB" dirty="0"/>
              <a:t>worth in excess of $1 trillion </a:t>
            </a:r>
            <a:r>
              <a:rPr lang="en-GB" dirty="0" smtClean="0"/>
              <a:t>worldwide</a:t>
            </a:r>
            <a:r>
              <a:rPr lang="sl-SI" dirty="0" smtClean="0"/>
              <a:t>.</a:t>
            </a:r>
          </a:p>
          <a:p>
            <a:r>
              <a:rPr lang="en-GB" dirty="0"/>
              <a:t>Driven by increased adoption of electric vehicles and green technologies, the global demand for NdFeB magnets (~80,000 t/a </a:t>
            </a:r>
            <a:r>
              <a:rPr lang="en-GB" dirty="0" smtClean="0"/>
              <a:t>2017)</a:t>
            </a:r>
            <a:r>
              <a:rPr lang="sl-SI" dirty="0" smtClean="0"/>
              <a:t> </a:t>
            </a:r>
            <a:r>
              <a:rPr lang="en-GB" dirty="0" smtClean="0"/>
              <a:t>could </a:t>
            </a:r>
            <a:r>
              <a:rPr lang="en-GB" dirty="0"/>
              <a:t>grow at 15-20%/annum for the next </a:t>
            </a:r>
            <a:r>
              <a:rPr lang="en-GB" dirty="0" smtClean="0"/>
              <a:t>decade</a:t>
            </a:r>
            <a:r>
              <a:rPr lang="sl-SI" dirty="0" smtClean="0"/>
              <a:t>.</a:t>
            </a:r>
          </a:p>
          <a:p>
            <a:r>
              <a:rPr lang="sl-SI" dirty="0" smtClean="0"/>
              <a:t>C</a:t>
            </a:r>
            <a:r>
              <a:rPr lang="en-GB" dirty="0" err="1" smtClean="0"/>
              <a:t>urrently</a:t>
            </a:r>
            <a:r>
              <a:rPr lang="en-GB" dirty="0" smtClean="0"/>
              <a:t> </a:t>
            </a:r>
            <a:r>
              <a:rPr lang="en-GB" dirty="0"/>
              <a:t>less than 1% of the world’s REs are being </a:t>
            </a:r>
            <a:r>
              <a:rPr lang="en-GB" dirty="0" smtClean="0"/>
              <a:t>recycled</a:t>
            </a:r>
            <a:r>
              <a:rPr lang="sl-SI" dirty="0" smtClean="0"/>
              <a:t>.</a:t>
            </a:r>
          </a:p>
          <a:p>
            <a:r>
              <a:rPr lang="sl-SI" dirty="0" smtClean="0"/>
              <a:t>The EU </a:t>
            </a:r>
            <a:r>
              <a:rPr lang="en-GB" dirty="0" smtClean="0"/>
              <a:t>import </a:t>
            </a:r>
            <a:r>
              <a:rPr lang="en-GB" dirty="0"/>
              <a:t>far more Nd-Fe-B magnets than they manufacture (approximately 1,000 tonnes per </a:t>
            </a:r>
            <a:r>
              <a:rPr lang="en-GB" dirty="0" smtClean="0"/>
              <a:t>year</a:t>
            </a:r>
            <a:r>
              <a:rPr lang="sl-SI" dirty="0" smtClean="0"/>
              <a:t>).</a:t>
            </a:r>
          </a:p>
          <a:p>
            <a:r>
              <a:rPr lang="sl-SI" dirty="0" smtClean="0"/>
              <a:t>It is </a:t>
            </a:r>
            <a:r>
              <a:rPr lang="en-GB" dirty="0" smtClean="0"/>
              <a:t>estimated </a:t>
            </a:r>
            <a:r>
              <a:rPr lang="sl-SI" dirty="0" err="1" smtClean="0"/>
              <a:t>that</a:t>
            </a:r>
            <a:r>
              <a:rPr lang="sl-SI" dirty="0" smtClean="0"/>
              <a:t> </a:t>
            </a:r>
            <a:r>
              <a:rPr lang="en-GB" dirty="0" smtClean="0"/>
              <a:t>the </a:t>
            </a:r>
            <a:r>
              <a:rPr lang="en-GB" dirty="0"/>
              <a:t>total recycling potential for </a:t>
            </a:r>
            <a:r>
              <a:rPr lang="en-GB" dirty="0" smtClean="0"/>
              <a:t>RE</a:t>
            </a:r>
            <a:r>
              <a:rPr lang="sl-SI" dirty="0" smtClean="0"/>
              <a:t> </a:t>
            </a:r>
            <a:r>
              <a:rPr lang="en-GB" dirty="0" smtClean="0"/>
              <a:t>magnets </a:t>
            </a:r>
            <a:r>
              <a:rPr lang="en-GB" dirty="0"/>
              <a:t>worldwide as being in the range 14,000–20,000 tonnes per year by </a:t>
            </a:r>
            <a:r>
              <a:rPr lang="en-GB" dirty="0" smtClean="0"/>
              <a:t>2020</a:t>
            </a:r>
            <a:r>
              <a:rPr lang="sl-SI" dirty="0" smtClean="0"/>
              <a:t>.</a:t>
            </a:r>
          </a:p>
          <a:p>
            <a:r>
              <a:rPr lang="en-GB" dirty="0"/>
              <a:t>In the EU this figure can be put at </a:t>
            </a:r>
            <a:r>
              <a:rPr lang="en-GB" dirty="0" smtClean="0"/>
              <a:t>around</a:t>
            </a:r>
            <a:r>
              <a:rPr lang="sl-SI" dirty="0" smtClean="0"/>
              <a:t> </a:t>
            </a:r>
            <a:r>
              <a:rPr lang="en-GB" dirty="0" smtClean="0"/>
              <a:t>2,000–3,000 tonnes/annum</a:t>
            </a:r>
            <a:endParaRPr lang="sl-SI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2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339" y="1916958"/>
            <a:ext cx="7945852" cy="31838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9750" y="1080840"/>
            <a:ext cx="782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Recycling of NdFeB material from hard disk drives (HDD) by chemical or pyrometallurgical processes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55" y="1265506"/>
            <a:ext cx="1141945" cy="14884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2919" y="2266682"/>
            <a:ext cx="2947482" cy="34583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State of the art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9749" y="2458538"/>
            <a:ext cx="7810473" cy="27204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38859" y="1727171"/>
            <a:ext cx="7562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Illustration of the </a:t>
            </a:r>
            <a:r>
              <a:rPr lang="en-GB" dirty="0" smtClean="0"/>
              <a:t>Hydrogen </a:t>
            </a:r>
            <a:r>
              <a:rPr lang="en-GB" dirty="0"/>
              <a:t>Processing of Magnet </a:t>
            </a:r>
            <a:r>
              <a:rPr lang="en-GB" dirty="0" smtClean="0"/>
              <a:t>Scrap </a:t>
            </a:r>
            <a:r>
              <a:rPr lang="sl-SI" dirty="0" smtClean="0"/>
              <a:t>(</a:t>
            </a:r>
            <a:r>
              <a:rPr lang="en-GB" dirty="0" smtClean="0"/>
              <a:t>HPMS</a:t>
            </a:r>
            <a:r>
              <a:rPr lang="sl-SI" dirty="0" smtClean="0"/>
              <a:t>)</a:t>
            </a:r>
            <a:r>
              <a:rPr lang="en-GB" dirty="0" smtClean="0"/>
              <a:t> </a:t>
            </a:r>
            <a:r>
              <a:rPr lang="en-GB" dirty="0"/>
              <a:t>process applied to a voice coil magnet of a hard disk drive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7733" y="751534"/>
            <a:ext cx="7485137" cy="532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6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55" y="1265506"/>
            <a:ext cx="1141945" cy="14884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2919" y="2266682"/>
            <a:ext cx="2947482" cy="34583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MaXycle process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1869" y="764299"/>
            <a:ext cx="6730726" cy="550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55" y="1265506"/>
            <a:ext cx="1141945" cy="14884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2919" y="2266682"/>
            <a:ext cx="2947482" cy="34583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MaXycle process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69268" y="768927"/>
            <a:ext cx="7487996" cy="893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Definition of standardised quality criteria for EOLM and a classification system for contamination levels to categorise products by pre-processing requirements.</a:t>
            </a:r>
          </a:p>
        </p:txBody>
      </p:sp>
      <p:sp>
        <p:nvSpPr>
          <p:cNvPr id="9" name="Rectangle 8"/>
          <p:cNvSpPr/>
          <p:nvPr/>
        </p:nvSpPr>
        <p:spPr>
          <a:xfrm>
            <a:off x="3869268" y="1875466"/>
            <a:ext cx="7487996" cy="893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Development of a labelling system for newly produced RE magnets to identify different magnet types and qualities, including provision of reliable and durable marking methods.</a:t>
            </a:r>
            <a:endParaRPr lang="sl-SI" dirty="0"/>
          </a:p>
        </p:txBody>
      </p:sp>
      <p:sp>
        <p:nvSpPr>
          <p:cNvPr id="10" name="Rectangle 9"/>
          <p:cNvSpPr/>
          <p:nvPr/>
        </p:nvSpPr>
        <p:spPr>
          <a:xfrm>
            <a:off x="3869268" y="2982005"/>
            <a:ext cx="7487996" cy="893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Investigation of treatments to eliminate pre-processing residues/coatings to avoid contamination in the HPMS process.</a:t>
            </a:r>
            <a:endParaRPr lang="sl-SI" dirty="0"/>
          </a:p>
        </p:txBody>
      </p:sp>
      <p:sp>
        <p:nvSpPr>
          <p:cNvPr id="11" name="Rectangle 10"/>
          <p:cNvSpPr/>
          <p:nvPr/>
        </p:nvSpPr>
        <p:spPr>
          <a:xfrm>
            <a:off x="3869268" y="4088544"/>
            <a:ext cx="7487996" cy="893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Investigation to upgrade properties of recycled EOLM based on powders of different contamination levels.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69268" y="5195083"/>
            <a:ext cx="7487996" cy="893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A circular economy evaluation of impacts for industrial upscaling of new methods by means of LCA and TEA investigations.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30336" y="199346"/>
            <a:ext cx="768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600" dirty="0" smtClean="0">
                <a:solidFill>
                  <a:schemeClr val="tx1">
                    <a:alpha val="30000"/>
                  </a:schemeClr>
                </a:solidFill>
                <a:latin typeface="Bodoni MT" panose="02070603080606020203" pitchFamily="18" charset="0"/>
              </a:rPr>
              <a:t>1</a:t>
            </a:r>
            <a:endParaRPr lang="en-US" sz="9600" dirty="0">
              <a:solidFill>
                <a:schemeClr val="tx1">
                  <a:alpha val="3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0336" y="1305885"/>
            <a:ext cx="768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600" dirty="0" smtClean="0">
                <a:solidFill>
                  <a:schemeClr val="tx1">
                    <a:alpha val="30000"/>
                  </a:schemeClr>
                </a:solidFill>
                <a:latin typeface="Bodoni MT" panose="02070603080606020203" pitchFamily="18" charset="0"/>
              </a:rPr>
              <a:t>2</a:t>
            </a:r>
            <a:endParaRPr lang="en-US" sz="9600" dirty="0">
              <a:solidFill>
                <a:schemeClr val="tx1">
                  <a:alpha val="3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1899" y="2466713"/>
            <a:ext cx="768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600" dirty="0" smtClean="0">
                <a:solidFill>
                  <a:schemeClr val="tx1">
                    <a:alpha val="30000"/>
                  </a:schemeClr>
                </a:solidFill>
                <a:latin typeface="Bodoni MT" panose="02070603080606020203" pitchFamily="18" charset="0"/>
              </a:rPr>
              <a:t>3</a:t>
            </a:r>
            <a:endParaRPr lang="en-US" sz="9600" dirty="0">
              <a:solidFill>
                <a:schemeClr val="tx1">
                  <a:alpha val="3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1899" y="3573252"/>
            <a:ext cx="768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600" dirty="0" smtClean="0">
                <a:solidFill>
                  <a:schemeClr val="tx1">
                    <a:alpha val="30000"/>
                  </a:schemeClr>
                </a:solidFill>
                <a:latin typeface="Bodoni MT" panose="02070603080606020203" pitchFamily="18" charset="0"/>
              </a:rPr>
              <a:t>4</a:t>
            </a:r>
            <a:endParaRPr lang="en-US" sz="9600" dirty="0">
              <a:solidFill>
                <a:schemeClr val="tx1">
                  <a:alpha val="3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1898" y="4678533"/>
            <a:ext cx="768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600" dirty="0" smtClean="0">
                <a:solidFill>
                  <a:schemeClr val="tx1">
                    <a:alpha val="30000"/>
                  </a:schemeClr>
                </a:solidFill>
                <a:latin typeface="Bodoni MT" panose="02070603080606020203" pitchFamily="18" charset="0"/>
              </a:rPr>
              <a:t>5</a:t>
            </a:r>
            <a:endParaRPr lang="en-US" sz="9600" dirty="0">
              <a:solidFill>
                <a:schemeClr val="tx1">
                  <a:alpha val="30000"/>
                </a:schemeClr>
              </a:solidFill>
              <a:latin typeface="Bodoni MT" panose="02070603080606020203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450" y="0"/>
            <a:ext cx="1979550" cy="4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3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5571</TotalTime>
  <Words>2982</Words>
  <Application>Microsoft Office PowerPoint</Application>
  <PresentationFormat>Widescreen</PresentationFormat>
  <Paragraphs>394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Bodoni MT</vt:lpstr>
      <vt:lpstr>Corbel</vt:lpstr>
      <vt:lpstr>Wingdings 2</vt:lpstr>
      <vt:lpstr>Frame</vt:lpstr>
      <vt:lpstr>A novel circular economy for sustainable RE-based magnets</vt:lpstr>
      <vt:lpstr>ERA-MIN 2 2018</vt:lpstr>
      <vt:lpstr>ERA-MIN 2 2018</vt:lpstr>
      <vt:lpstr>PowerPoint Presentation</vt:lpstr>
      <vt:lpstr>Consortium (5 partners from 3 countries)</vt:lpstr>
      <vt:lpstr>RE magnet demand</vt:lpstr>
      <vt:lpstr>State of the art</vt:lpstr>
      <vt:lpstr>The MaXycle process</vt:lpstr>
      <vt:lpstr>The MaXycle process</vt:lpstr>
      <vt:lpstr>Methodology</vt:lpstr>
      <vt:lpstr>WP1 JSI</vt:lpstr>
      <vt:lpstr>WP1 JSI</vt:lpstr>
      <vt:lpstr>WP1 JSI</vt:lpstr>
      <vt:lpstr>WP1 JSI</vt:lpstr>
      <vt:lpstr>WP1 JSI</vt:lpstr>
      <vt:lpstr>WP1 JSI</vt:lpstr>
      <vt:lpstr>WP2 HSPF</vt:lpstr>
      <vt:lpstr>WP2 HSPF</vt:lpstr>
      <vt:lpstr>WP2 HSPF</vt:lpstr>
      <vt:lpstr>PowerPoint Presentation</vt:lpstr>
      <vt:lpstr>WP3 HSPF</vt:lpstr>
      <vt:lpstr>WP3 HSPF</vt:lpstr>
      <vt:lpstr>WP3 HSPF</vt:lpstr>
      <vt:lpstr>PowerPoint Presentation</vt:lpstr>
      <vt:lpstr>WP4 JSI</vt:lpstr>
      <vt:lpstr>WP4 JSI</vt:lpstr>
      <vt:lpstr>WP4 JSI</vt:lpstr>
      <vt:lpstr>PowerPoint Presentation</vt:lpstr>
      <vt:lpstr>WP5 MGI</vt:lpstr>
      <vt:lpstr>WP5 MGI</vt:lpstr>
      <vt:lpstr>PowerPoint Presentation</vt:lpstr>
      <vt:lpstr>WP6 IVL</vt:lpstr>
      <vt:lpstr>WP6 IVL</vt:lpstr>
      <vt:lpstr>WP6 IVL</vt:lpstr>
      <vt:lpstr>PowerPoint Presentation</vt:lpstr>
      <vt:lpstr>WP7 JSI</vt:lpstr>
      <vt:lpstr>WP7 JSI</vt:lpstr>
      <vt:lpstr>WP7 JSI</vt:lpstr>
      <vt:lpstr>PowerPoint Presentation</vt:lpstr>
      <vt:lpstr>WP7 JSI</vt:lpstr>
      <vt:lpstr>Goals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MaXycle</dc:title>
  <dc:creator>Benjamin Podmiljšak</dc:creator>
  <cp:lastModifiedBy>Sabina Cintauer</cp:lastModifiedBy>
  <cp:revision>64</cp:revision>
  <dcterms:created xsi:type="dcterms:W3CDTF">2018-05-03T09:08:01Z</dcterms:created>
  <dcterms:modified xsi:type="dcterms:W3CDTF">2018-10-30T14:09:01Z</dcterms:modified>
</cp:coreProperties>
</file>